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8" r:id="rId2"/>
    <p:sldId id="276" r:id="rId3"/>
    <p:sldId id="260" r:id="rId4"/>
    <p:sldId id="261" r:id="rId5"/>
    <p:sldId id="262" r:id="rId6"/>
    <p:sldId id="263" r:id="rId7"/>
    <p:sldId id="264" r:id="rId8"/>
    <p:sldId id="265" r:id="rId9"/>
    <p:sldId id="277" r:id="rId10"/>
    <p:sldId id="278" r:id="rId11"/>
    <p:sldId id="279" r:id="rId12"/>
    <p:sldId id="280" r:id="rId13"/>
    <p:sldId id="281" r:id="rId14"/>
    <p:sldId id="266" r:id="rId15"/>
    <p:sldId id="267" r:id="rId16"/>
    <p:sldId id="282" r:id="rId17"/>
    <p:sldId id="26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C"/>
    <a:srgbClr val="234B4D"/>
    <a:srgbClr val="33CC33"/>
    <a:srgbClr val="3C8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5" autoAdjust="0"/>
    <p:restoredTop sz="79900" autoAdjust="0"/>
  </p:normalViewPr>
  <p:slideViewPr>
    <p:cSldViewPr snapToGrid="0">
      <p:cViewPr varScale="1">
        <p:scale>
          <a:sx n="91" d="100"/>
          <a:sy n="91" d="100"/>
        </p:scale>
        <p:origin x="136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vidmode.com/blog/creating-personas-for-products-customer-service-and-marke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32e50ef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32e50ef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Font typeface="Raleway"/>
              <a:buAutoNum type="alphaLcPeriod"/>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d32e50ef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d32e50ef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Font typeface="Raleway"/>
              <a:buAutoNum type="alphaLcPeriod"/>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d32e50ef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d32e50ef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Font typeface="Raleway"/>
              <a:buAutoNum type="alphaLcPeriod"/>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241db69d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241db69d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chemeClr val="dk2"/>
                </a:solidFill>
                <a:latin typeface="Raleway"/>
                <a:ea typeface="Raleway"/>
                <a:cs typeface="Raleway"/>
                <a:sym typeface="Raleway"/>
              </a:rPr>
              <a:t>EXAMPLES: </a:t>
            </a:r>
            <a:endParaRPr sz="1200" dirty="0">
              <a:solidFill>
                <a:schemeClr val="dk2"/>
              </a:solidFill>
              <a:latin typeface="Raleway"/>
              <a:ea typeface="Raleway"/>
              <a:cs typeface="Raleway"/>
              <a:sym typeface="Raleway"/>
            </a:endParaRPr>
          </a:p>
          <a:p>
            <a:pPr marL="457200" lvl="0" indent="-292100" algn="l" rtl="0">
              <a:lnSpc>
                <a:spcPct val="115000"/>
              </a:lnSpc>
              <a:spcBef>
                <a:spcPts val="1600"/>
              </a:spcBef>
              <a:spcAft>
                <a:spcPts val="0"/>
              </a:spcAft>
              <a:buClr>
                <a:schemeClr val="dk2"/>
              </a:buClr>
              <a:buSzPts val="1000"/>
              <a:buFont typeface="Raleway"/>
              <a:buAutoNum type="arabicPeriod"/>
            </a:pPr>
            <a:r>
              <a:rPr lang="en-GB" sz="1000" dirty="0">
                <a:solidFill>
                  <a:srgbClr val="595959"/>
                </a:solidFill>
                <a:latin typeface="Raleway"/>
                <a:ea typeface="Raleway"/>
                <a:cs typeface="Raleway"/>
                <a:sym typeface="Raleway"/>
              </a:rPr>
              <a:t>How might Paul, a highly proactive chief medical officer of a government ensure that the all patients, who need urgent medical help of any kind and severity are taken care timely, at scale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241db69d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241db69d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GB" sz="1200" dirty="0">
                <a:solidFill>
                  <a:schemeClr val="dk2"/>
                </a:solidFill>
                <a:latin typeface="Raleway"/>
                <a:ea typeface="Raleway"/>
                <a:cs typeface="Raleway"/>
                <a:sym typeface="Raleway"/>
              </a:rPr>
              <a:t>PROBLEM DESCRIPTION EXAMPLE: </a:t>
            </a:r>
            <a:br>
              <a:rPr lang="en-GB" sz="1200" dirty="0">
                <a:solidFill>
                  <a:schemeClr val="dk2"/>
                </a:solidFill>
                <a:latin typeface="Raleway"/>
                <a:ea typeface="Raleway"/>
                <a:cs typeface="Raleway"/>
                <a:sym typeface="Raleway"/>
              </a:rPr>
            </a:br>
            <a:r>
              <a:rPr lang="en-GB" sz="1000" dirty="0">
                <a:solidFill>
                  <a:schemeClr val="dk2"/>
                </a:solidFill>
                <a:latin typeface="Raleway"/>
                <a:ea typeface="Raleway"/>
                <a:cs typeface="Raleway"/>
                <a:sym typeface="Raleway"/>
              </a:rPr>
              <a:t>How should hospitals and doctors take care of such patient’s appointments when </a:t>
            </a:r>
            <a:r>
              <a:rPr lang="en-GB" sz="1000" dirty="0" err="1">
                <a:solidFill>
                  <a:schemeClr val="dk2"/>
                </a:solidFill>
                <a:latin typeface="Raleway"/>
                <a:ea typeface="Raleway"/>
                <a:cs typeface="Raleway"/>
                <a:sym typeface="Raleway"/>
              </a:rPr>
              <a:t>RIchard</a:t>
            </a:r>
            <a:r>
              <a:rPr lang="en-GB" sz="1000" dirty="0">
                <a:solidFill>
                  <a:schemeClr val="dk2"/>
                </a:solidFill>
                <a:latin typeface="Raleway"/>
                <a:ea typeface="Raleway"/>
                <a:cs typeface="Raleway"/>
                <a:sym typeface="Raleway"/>
              </a:rPr>
              <a:t> is highly prone to infections? </a:t>
            </a:r>
            <a:br>
              <a:rPr lang="en-GB" sz="1000" dirty="0">
                <a:solidFill>
                  <a:schemeClr val="dk2"/>
                </a:solidFill>
                <a:latin typeface="Raleway"/>
                <a:ea typeface="Raleway"/>
                <a:cs typeface="Raleway"/>
                <a:sym typeface="Raleway"/>
              </a:rPr>
            </a:br>
            <a:r>
              <a:rPr lang="en-GB" sz="1000" dirty="0">
                <a:solidFill>
                  <a:schemeClr val="dk2"/>
                </a:solidFill>
                <a:latin typeface="Raleway"/>
                <a:ea typeface="Raleway"/>
                <a:cs typeface="Raleway"/>
                <a:sym typeface="Raleway"/>
              </a:rPr>
              <a:t>OR Any other problem</a:t>
            </a:r>
            <a:br>
              <a:rPr lang="en-GB" sz="1000" dirty="0">
                <a:solidFill>
                  <a:schemeClr val="dk2"/>
                </a:solidFill>
                <a:latin typeface="Raleway"/>
                <a:ea typeface="Raleway"/>
                <a:cs typeface="Raleway"/>
                <a:sym typeface="Raleway"/>
              </a:rPr>
            </a:br>
            <a:br>
              <a:rPr lang="en-GB" sz="1000" dirty="0">
                <a:solidFill>
                  <a:schemeClr val="dk2"/>
                </a:solidFill>
                <a:latin typeface="Raleway"/>
                <a:ea typeface="Raleway"/>
                <a:cs typeface="Raleway"/>
                <a:sym typeface="Raleway"/>
              </a:rPr>
            </a:br>
            <a:r>
              <a:rPr lang="en-GB" sz="1200" dirty="0">
                <a:solidFill>
                  <a:schemeClr val="dk2"/>
                </a:solidFill>
                <a:latin typeface="Raleway"/>
                <a:ea typeface="Raleway"/>
                <a:cs typeface="Raleway"/>
                <a:sym typeface="Raleway"/>
              </a:rPr>
              <a:t>WHY IS IT AN URGENT PROBLEM? EXAMPLE</a:t>
            </a:r>
            <a:br>
              <a:rPr lang="en-GB" sz="1200" dirty="0">
                <a:solidFill>
                  <a:schemeClr val="dk2"/>
                </a:solidFill>
                <a:latin typeface="Raleway"/>
                <a:ea typeface="Raleway"/>
                <a:cs typeface="Raleway"/>
                <a:sym typeface="Raleway"/>
              </a:rPr>
            </a:br>
            <a:r>
              <a:rPr lang="en-GB" sz="1000" dirty="0">
                <a:solidFill>
                  <a:schemeClr val="dk2"/>
                </a:solidFill>
                <a:latin typeface="Raleway"/>
                <a:ea typeface="Raleway"/>
                <a:cs typeface="Raleway"/>
                <a:sym typeface="Raleway"/>
              </a:rPr>
              <a:t>There are X% of patients with such similar conditions and if they are not taken care then we will be compounding the problem. Think of impact.</a:t>
            </a:r>
            <a:br>
              <a:rPr lang="en-GB" sz="1200" b="1" dirty="0">
                <a:solidFill>
                  <a:schemeClr val="dk2"/>
                </a:solidFill>
                <a:latin typeface="Raleway"/>
                <a:ea typeface="Raleway"/>
                <a:cs typeface="Raleway"/>
                <a:sym typeface="Raleway"/>
              </a:rPr>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d32e50ef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d32e50ef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00" dirty="0">
                <a:latin typeface="Raleway"/>
                <a:ea typeface="Raleway"/>
                <a:cs typeface="Raleway"/>
                <a:sym typeface="Raleway"/>
              </a:rPr>
              <a:t>Persona Reference : </a:t>
            </a:r>
            <a:br>
              <a:rPr lang="en-GB" sz="900" dirty="0">
                <a:latin typeface="Raleway"/>
                <a:ea typeface="Raleway"/>
                <a:cs typeface="Raleway"/>
                <a:sym typeface="Raleway"/>
              </a:rPr>
            </a:br>
            <a:r>
              <a:rPr lang="en-GB" sz="900" dirty="0">
                <a:latin typeface="Raleway"/>
                <a:ea typeface="Raleway"/>
                <a:cs typeface="Raleway"/>
                <a:sym typeface="Raleway"/>
              </a:rPr>
              <a:t>https://www.leadwithprimitive.com/blog/buyer-persona-examples-defining-your-target-audience</a:t>
            </a:r>
            <a:br>
              <a:rPr lang="en-GB" sz="900" dirty="0">
                <a:latin typeface="Raleway"/>
                <a:ea typeface="Raleway"/>
                <a:cs typeface="Raleway"/>
                <a:sym typeface="Raleway"/>
              </a:rPr>
            </a:br>
            <a:r>
              <a:rPr lang="en-GB" sz="900" u="sng" dirty="0">
                <a:solidFill>
                  <a:schemeClr val="hlink"/>
                </a:solidFill>
                <a:latin typeface="Raleway"/>
                <a:ea typeface="Raleway"/>
                <a:cs typeface="Raleway"/>
                <a:sym typeface="Raleway"/>
                <a:hlinkClick r:id="rId3"/>
              </a:rPr>
              <a:t>https://avidmode.com/blog/creating-personas-for-products-customer-service-and-marketing</a:t>
            </a:r>
            <a:endParaRPr sz="900" dirty="0">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d32e50efa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d32e50ef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Font typeface="Raleway"/>
              <a:buAutoNum type="alphaLcPeriod"/>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32e50ef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32e50ef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d32e50ef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d32e50ef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143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939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mt="40000"/>
          </a:blip>
          <a:stretch>
            <a:fillRect/>
          </a:stretch>
        </p:blipFill>
        <p:spPr>
          <a:xfrm>
            <a:off x="0" y="-117626"/>
            <a:ext cx="9144000" cy="5375425"/>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a:noFill/>
          </a:ln>
        </p:spPr>
      </p:pic>
      <p:sp>
        <p:nvSpPr>
          <p:cNvPr id="70" name="Google Shape;70;p15"/>
          <p:cNvSpPr txBox="1"/>
          <p:nvPr/>
        </p:nvSpPr>
        <p:spPr>
          <a:xfrm>
            <a:off x="1950325" y="4508075"/>
            <a:ext cx="32421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15"/>
          <p:cNvSpPr txBox="1"/>
          <p:nvPr/>
        </p:nvSpPr>
        <p:spPr>
          <a:xfrm>
            <a:off x="1137900" y="3204875"/>
            <a:ext cx="7020600" cy="18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a:solidFill>
                  <a:srgbClr val="434343"/>
                </a:solidFill>
                <a:latin typeface="Raleway"/>
                <a:ea typeface="Raleway"/>
                <a:cs typeface="Raleway"/>
                <a:sym typeface="Raleway"/>
              </a:rPr>
              <a:t>&lt;ECO APP&gt;</a:t>
            </a:r>
            <a:br>
              <a:rPr lang="en-GB" sz="2400" b="1" dirty="0">
                <a:solidFill>
                  <a:srgbClr val="434343"/>
                </a:solidFill>
                <a:latin typeface="Raleway"/>
                <a:ea typeface="Raleway"/>
                <a:cs typeface="Raleway"/>
                <a:sym typeface="Raleway"/>
              </a:rPr>
            </a:br>
            <a:r>
              <a:rPr lang="en-GB" sz="1000" i="1" dirty="0">
                <a:solidFill>
                  <a:srgbClr val="E06666"/>
                </a:solidFill>
                <a:latin typeface="Raleway"/>
                <a:ea typeface="Raleway"/>
                <a:cs typeface="Raleway"/>
                <a:sym typeface="Raleway"/>
              </a:rPr>
              <a:t>(An app for environment lovers)</a:t>
            </a:r>
            <a:br>
              <a:rPr lang="en-GB" sz="1000" i="1" dirty="0">
                <a:solidFill>
                  <a:srgbClr val="434343"/>
                </a:solidFill>
                <a:latin typeface="Raleway"/>
                <a:ea typeface="Raleway"/>
                <a:cs typeface="Raleway"/>
                <a:sym typeface="Raleway"/>
              </a:rPr>
            </a:br>
            <a:endParaRPr sz="1000" i="1" dirty="0">
              <a:solidFill>
                <a:srgbClr val="434343"/>
              </a:solidFill>
              <a:latin typeface="Raleway"/>
              <a:ea typeface="Raleway"/>
              <a:cs typeface="Raleway"/>
              <a:sym typeface="Raleway"/>
            </a:endParaRPr>
          </a:p>
          <a:p>
            <a:pPr marL="0" lvl="0" indent="0" algn="ctr" rtl="0">
              <a:spcBef>
                <a:spcPts val="0"/>
              </a:spcBef>
              <a:spcAft>
                <a:spcPts val="0"/>
              </a:spcAft>
              <a:buNone/>
            </a:pPr>
            <a:r>
              <a:rPr lang="en-GB" sz="1800" dirty="0">
                <a:solidFill>
                  <a:srgbClr val="434343"/>
                </a:solidFill>
                <a:latin typeface="Raleway"/>
                <a:ea typeface="Raleway"/>
                <a:cs typeface="Raleway"/>
                <a:sym typeface="Raleway"/>
              </a:rPr>
              <a:t>Theme: </a:t>
            </a:r>
            <a:r>
              <a:rPr lang="en-GB" sz="1100" b="1" dirty="0">
                <a:solidFill>
                  <a:schemeClr val="dk1"/>
                </a:solidFill>
                <a:latin typeface="Raleway"/>
                <a:ea typeface="Raleway"/>
                <a:cs typeface="Raleway"/>
                <a:sym typeface="Raleway"/>
              </a:rPr>
              <a:t> </a:t>
            </a:r>
            <a:r>
              <a:rPr lang="en-GB" sz="1600" b="1" dirty="0">
                <a:solidFill>
                  <a:schemeClr val="dk1"/>
                </a:solidFill>
                <a:latin typeface="Raleway"/>
                <a:ea typeface="Raleway"/>
                <a:cs typeface="Raleway"/>
                <a:sym typeface="Raleway"/>
              </a:rPr>
              <a:t>DESIGN FOR ENVIRONMENT</a:t>
            </a:r>
            <a:br>
              <a:rPr lang="en-GB" sz="1800" dirty="0">
                <a:solidFill>
                  <a:srgbClr val="434343"/>
                </a:solidFill>
                <a:latin typeface="Raleway"/>
                <a:ea typeface="Raleway"/>
                <a:cs typeface="Raleway"/>
                <a:sym typeface="Raleway"/>
              </a:rPr>
            </a:br>
            <a:r>
              <a:rPr lang="en-GB" sz="1200" dirty="0">
                <a:solidFill>
                  <a:srgbClr val="434343"/>
                </a:solidFill>
                <a:latin typeface="Raleway"/>
                <a:ea typeface="Raleway"/>
                <a:cs typeface="Raleway"/>
                <a:sym typeface="Raleway"/>
              </a:rPr>
              <a:t>&lt;23-05-2022 - IIT (ISM) DHANBAD&gt;</a:t>
            </a:r>
            <a:br>
              <a:rPr lang="en-GB" sz="1800" dirty="0">
                <a:solidFill>
                  <a:srgbClr val="434343"/>
                </a:solidFill>
                <a:latin typeface="Raleway"/>
                <a:ea typeface="Raleway"/>
                <a:cs typeface="Raleway"/>
                <a:sym typeface="Raleway"/>
              </a:rPr>
            </a:br>
            <a:endParaRPr sz="1800" dirty="0">
              <a:solidFill>
                <a:srgbClr val="434343"/>
              </a:solidFill>
              <a:latin typeface="Raleway"/>
              <a:ea typeface="Raleway"/>
              <a:cs typeface="Raleway"/>
              <a:sym typeface="Raleway"/>
            </a:endParaRPr>
          </a:p>
        </p:txBody>
      </p:sp>
      <p:sp>
        <p:nvSpPr>
          <p:cNvPr id="72" name="Google Shape;72;p15"/>
          <p:cNvSpPr txBox="1">
            <a:spLocks noGrp="1"/>
          </p:cNvSpPr>
          <p:nvPr>
            <p:ph type="body" idx="4294967295"/>
          </p:nvPr>
        </p:nvSpPr>
        <p:spPr>
          <a:xfrm>
            <a:off x="0" y="4856500"/>
            <a:ext cx="1137900" cy="25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700">
                <a:solidFill>
                  <a:srgbClr val="666666"/>
                </a:solidFill>
                <a:latin typeface="Raleway"/>
                <a:ea typeface="Raleway"/>
                <a:cs typeface="Raleway"/>
                <a:sym typeface="Raleway"/>
              </a:rPr>
              <a:t>Image Source: TOI</a:t>
            </a:r>
            <a:endParaRPr sz="700">
              <a:solidFill>
                <a:srgbClr val="666666"/>
              </a:solidFill>
              <a:latin typeface="Raleway"/>
              <a:ea typeface="Raleway"/>
              <a:cs typeface="Raleway"/>
              <a:sym typeface="Raleway"/>
            </a:endParaRPr>
          </a:p>
        </p:txBody>
      </p:sp>
      <p:pic>
        <p:nvPicPr>
          <p:cNvPr id="73" name="Google Shape;73;p15"/>
          <p:cNvPicPr preferRelativeResize="0"/>
          <p:nvPr/>
        </p:nvPicPr>
        <p:blipFill rotWithShape="1">
          <a:blip r:embed="rId4">
            <a:alphaModFix amt="90000"/>
          </a:blip>
          <a:srcRect t="14234" b="12467"/>
          <a:stretch/>
        </p:blipFill>
        <p:spPr>
          <a:xfrm>
            <a:off x="0" y="-117626"/>
            <a:ext cx="9144000" cy="302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071B3-3B41-9C8C-75E7-C9C96C22BF5E}"/>
              </a:ext>
            </a:extLst>
          </p:cNvPr>
          <p:cNvPicPr>
            <a:picLocks noChangeAspect="1"/>
          </p:cNvPicPr>
          <p:nvPr/>
        </p:nvPicPr>
        <p:blipFill>
          <a:blip r:embed="rId2"/>
          <a:stretch>
            <a:fillRect/>
          </a:stretch>
        </p:blipFill>
        <p:spPr>
          <a:xfrm>
            <a:off x="947632" y="99500"/>
            <a:ext cx="2608786" cy="4640160"/>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D6414955-A2BF-E162-2AF0-45F99BABF7D7}"/>
              </a:ext>
            </a:extLst>
          </p:cNvPr>
          <p:cNvCxnSpPr/>
          <p:nvPr/>
        </p:nvCxnSpPr>
        <p:spPr>
          <a:xfrm>
            <a:off x="3352800" y="1318260"/>
            <a:ext cx="104394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 name="Right Brace 5">
            <a:extLst>
              <a:ext uri="{FF2B5EF4-FFF2-40B4-BE49-F238E27FC236}">
                <a16:creationId xmlns:a16="http://schemas.microsoft.com/office/drawing/2014/main" id="{19BC72B0-A705-B52B-CC5F-A3F473C7D632}"/>
              </a:ext>
            </a:extLst>
          </p:cNvPr>
          <p:cNvSpPr/>
          <p:nvPr/>
        </p:nvSpPr>
        <p:spPr>
          <a:xfrm>
            <a:off x="3733800" y="2171700"/>
            <a:ext cx="525780" cy="246888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IN"/>
          </a:p>
        </p:txBody>
      </p:sp>
      <p:sp>
        <p:nvSpPr>
          <p:cNvPr id="7" name="Rectangle 6">
            <a:extLst>
              <a:ext uri="{FF2B5EF4-FFF2-40B4-BE49-F238E27FC236}">
                <a16:creationId xmlns:a16="http://schemas.microsoft.com/office/drawing/2014/main" id="{558A9098-18B9-0883-8466-F1F5E7791329}"/>
              </a:ext>
            </a:extLst>
          </p:cNvPr>
          <p:cNvSpPr/>
          <p:nvPr/>
        </p:nvSpPr>
        <p:spPr>
          <a:xfrm>
            <a:off x="4210298" y="1052483"/>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time we spent in travelling per day.</a:t>
            </a:r>
          </a:p>
        </p:txBody>
      </p:sp>
      <p:sp>
        <p:nvSpPr>
          <p:cNvPr id="8" name="Rectangle 7">
            <a:extLst>
              <a:ext uri="{FF2B5EF4-FFF2-40B4-BE49-F238E27FC236}">
                <a16:creationId xmlns:a16="http://schemas.microsoft.com/office/drawing/2014/main" id="{DE23791A-8A29-2E85-53DA-A538DB2D262E}"/>
              </a:ext>
            </a:extLst>
          </p:cNvPr>
          <p:cNvSpPr/>
          <p:nvPr/>
        </p:nvSpPr>
        <p:spPr>
          <a:xfrm>
            <a:off x="4210298" y="3082974"/>
            <a:ext cx="364998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time we spent in travelling in different means of transport and also calculates the carbon footprint</a:t>
            </a:r>
          </a:p>
        </p:txBody>
      </p:sp>
    </p:spTree>
    <p:extLst>
      <p:ext uri="{BB962C8B-B14F-4D97-AF65-F5344CB8AC3E}">
        <p14:creationId xmlns:p14="http://schemas.microsoft.com/office/powerpoint/2010/main" val="40495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27F39-E707-2E2F-6D26-BBE08B2A1EFB}"/>
              </a:ext>
            </a:extLst>
          </p:cNvPr>
          <p:cNvPicPr>
            <a:picLocks noChangeAspect="1"/>
          </p:cNvPicPr>
          <p:nvPr/>
        </p:nvPicPr>
        <p:blipFill>
          <a:blip r:embed="rId2"/>
          <a:stretch>
            <a:fillRect/>
          </a:stretch>
        </p:blipFill>
        <p:spPr>
          <a:xfrm>
            <a:off x="936586" y="0"/>
            <a:ext cx="2891773" cy="5143500"/>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040F35DB-4EFA-72CB-86E5-D484C272DF99}"/>
              </a:ext>
            </a:extLst>
          </p:cNvPr>
          <p:cNvCxnSpPr/>
          <p:nvPr/>
        </p:nvCxnSpPr>
        <p:spPr>
          <a:xfrm>
            <a:off x="2843868" y="2290194"/>
            <a:ext cx="1761688"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 name="Straight Arrow Connector 5">
            <a:extLst>
              <a:ext uri="{FF2B5EF4-FFF2-40B4-BE49-F238E27FC236}">
                <a16:creationId xmlns:a16="http://schemas.microsoft.com/office/drawing/2014/main" id="{B9521988-784B-97E9-6A48-48861653D577}"/>
              </a:ext>
            </a:extLst>
          </p:cNvPr>
          <p:cNvCxnSpPr>
            <a:cxnSpLocks/>
          </p:cNvCxnSpPr>
          <p:nvPr/>
        </p:nvCxnSpPr>
        <p:spPr>
          <a:xfrm>
            <a:off x="3533164" y="3306660"/>
            <a:ext cx="139117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3FA7B925-CC72-4142-D52D-7194A704BCD2}"/>
              </a:ext>
            </a:extLst>
          </p:cNvPr>
          <p:cNvCxnSpPr>
            <a:cxnSpLocks/>
          </p:cNvCxnSpPr>
          <p:nvPr/>
        </p:nvCxnSpPr>
        <p:spPr>
          <a:xfrm>
            <a:off x="3649211" y="4448961"/>
            <a:ext cx="127512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0" name="Rectangle 9">
            <a:extLst>
              <a:ext uri="{FF2B5EF4-FFF2-40B4-BE49-F238E27FC236}">
                <a16:creationId xmlns:a16="http://schemas.microsoft.com/office/drawing/2014/main" id="{40DC19FE-2388-13B5-07BC-7D705C6CE759}"/>
              </a:ext>
            </a:extLst>
          </p:cNvPr>
          <p:cNvSpPr/>
          <p:nvPr/>
        </p:nvSpPr>
        <p:spPr>
          <a:xfrm>
            <a:off x="4530055" y="2043013"/>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the </a:t>
            </a:r>
            <a:r>
              <a:rPr lang="en-US" sz="1200" b="1" dirty="0">
                <a:ln/>
                <a:solidFill>
                  <a:schemeClr val="accent3"/>
                </a:solidFill>
              </a:rPr>
              <a:t>current weather condition</a:t>
            </a:r>
            <a:endParaRPr lang="en-US" sz="1200" b="1" cap="none" spc="0" dirty="0">
              <a:ln/>
              <a:solidFill>
                <a:schemeClr val="accent3"/>
              </a:solidFill>
              <a:effectLst/>
            </a:endParaRPr>
          </a:p>
        </p:txBody>
      </p:sp>
      <p:sp>
        <p:nvSpPr>
          <p:cNvPr id="11" name="Rectangle 10">
            <a:extLst>
              <a:ext uri="{FF2B5EF4-FFF2-40B4-BE49-F238E27FC236}">
                <a16:creationId xmlns:a16="http://schemas.microsoft.com/office/drawing/2014/main" id="{F813C35E-DE4E-84DB-3975-045F2F14E94E}"/>
              </a:ext>
            </a:extLst>
          </p:cNvPr>
          <p:cNvSpPr/>
          <p:nvPr/>
        </p:nvSpPr>
        <p:spPr>
          <a:xfrm>
            <a:off x="4924338" y="3015154"/>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the </a:t>
            </a:r>
            <a:r>
              <a:rPr lang="en-US" sz="1200" b="1" dirty="0">
                <a:ln/>
                <a:solidFill>
                  <a:schemeClr val="accent3"/>
                </a:solidFill>
              </a:rPr>
              <a:t>current weather statistics</a:t>
            </a:r>
            <a:endParaRPr lang="en-US" sz="1200" b="1" cap="none" spc="0" dirty="0">
              <a:ln/>
              <a:solidFill>
                <a:schemeClr val="accent3"/>
              </a:solidFill>
              <a:effectLst/>
            </a:endParaRPr>
          </a:p>
        </p:txBody>
      </p:sp>
      <p:sp>
        <p:nvSpPr>
          <p:cNvPr id="12" name="Rectangle 11">
            <a:extLst>
              <a:ext uri="{FF2B5EF4-FFF2-40B4-BE49-F238E27FC236}">
                <a16:creationId xmlns:a16="http://schemas.microsoft.com/office/drawing/2014/main" id="{76B2FC12-E7E6-CAE6-FD2C-F59CB32646FF}"/>
              </a:ext>
            </a:extLst>
          </p:cNvPr>
          <p:cNvSpPr/>
          <p:nvPr/>
        </p:nvSpPr>
        <p:spPr>
          <a:xfrm>
            <a:off x="4799901" y="4168832"/>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dirty="0">
                <a:ln/>
                <a:solidFill>
                  <a:schemeClr val="accent3"/>
                </a:solidFill>
              </a:rPr>
              <a:t>Predicts the upcoming weather conditions</a:t>
            </a:r>
            <a:endParaRPr lang="en-US" sz="1200" b="1" cap="none" spc="0" dirty="0">
              <a:ln/>
              <a:solidFill>
                <a:schemeClr val="accent3"/>
              </a:solidFill>
              <a:effectLst/>
            </a:endParaRPr>
          </a:p>
        </p:txBody>
      </p:sp>
    </p:spTree>
    <p:extLst>
      <p:ext uri="{BB962C8B-B14F-4D97-AF65-F5344CB8AC3E}">
        <p14:creationId xmlns:p14="http://schemas.microsoft.com/office/powerpoint/2010/main" val="115393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95F73-AD91-F18B-E832-A0050D5ECC61}"/>
              </a:ext>
            </a:extLst>
          </p:cNvPr>
          <p:cNvPicPr>
            <a:picLocks noChangeAspect="1"/>
          </p:cNvPicPr>
          <p:nvPr/>
        </p:nvPicPr>
        <p:blipFill>
          <a:blip r:embed="rId3"/>
          <a:stretch>
            <a:fillRect/>
          </a:stretch>
        </p:blipFill>
        <p:spPr>
          <a:xfrm>
            <a:off x="668139" y="0"/>
            <a:ext cx="2891773" cy="514350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10AC2BA3-BBF5-79DC-E7E1-578A3732447A}"/>
              </a:ext>
            </a:extLst>
          </p:cNvPr>
          <p:cNvCxnSpPr>
            <a:cxnSpLocks/>
          </p:cNvCxnSpPr>
          <p:nvPr/>
        </p:nvCxnSpPr>
        <p:spPr>
          <a:xfrm>
            <a:off x="3380763" y="2290194"/>
            <a:ext cx="122479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 name="Straight Arrow Connector 4">
            <a:extLst>
              <a:ext uri="{FF2B5EF4-FFF2-40B4-BE49-F238E27FC236}">
                <a16:creationId xmlns:a16="http://schemas.microsoft.com/office/drawing/2014/main" id="{574D6A65-CE77-12E2-B5F7-8617B032EB43}"/>
              </a:ext>
            </a:extLst>
          </p:cNvPr>
          <p:cNvCxnSpPr>
            <a:cxnSpLocks/>
          </p:cNvCxnSpPr>
          <p:nvPr/>
        </p:nvCxnSpPr>
        <p:spPr>
          <a:xfrm>
            <a:off x="3305262" y="3306660"/>
            <a:ext cx="161907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 name="Straight Arrow Connector 5">
            <a:extLst>
              <a:ext uri="{FF2B5EF4-FFF2-40B4-BE49-F238E27FC236}">
                <a16:creationId xmlns:a16="http://schemas.microsoft.com/office/drawing/2014/main" id="{63D7BBF6-51FB-1720-063E-09C9F19B22EC}"/>
              </a:ext>
            </a:extLst>
          </p:cNvPr>
          <p:cNvCxnSpPr>
            <a:cxnSpLocks/>
          </p:cNvCxnSpPr>
          <p:nvPr/>
        </p:nvCxnSpPr>
        <p:spPr>
          <a:xfrm>
            <a:off x="3559912" y="4448961"/>
            <a:ext cx="136442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7" name="Rectangle 6">
            <a:extLst>
              <a:ext uri="{FF2B5EF4-FFF2-40B4-BE49-F238E27FC236}">
                <a16:creationId xmlns:a16="http://schemas.microsoft.com/office/drawing/2014/main" id="{1C6D28EB-7551-E5C8-2B9E-64DB044F183F}"/>
              </a:ext>
            </a:extLst>
          </p:cNvPr>
          <p:cNvSpPr/>
          <p:nvPr/>
        </p:nvSpPr>
        <p:spPr>
          <a:xfrm>
            <a:off x="4530055" y="2043013"/>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a:t>
            </a:r>
            <a:r>
              <a:rPr lang="en-US" sz="1200" b="1" dirty="0">
                <a:ln/>
                <a:solidFill>
                  <a:schemeClr val="accent3"/>
                </a:solidFill>
              </a:rPr>
              <a:t>our energy consumption and energy we saved</a:t>
            </a:r>
            <a:endParaRPr lang="en-US" sz="1200" b="1" cap="none" spc="0" dirty="0">
              <a:ln/>
              <a:solidFill>
                <a:schemeClr val="accent3"/>
              </a:solidFill>
              <a:effectLst/>
            </a:endParaRPr>
          </a:p>
        </p:txBody>
      </p:sp>
      <p:sp>
        <p:nvSpPr>
          <p:cNvPr id="8" name="Rectangle 7">
            <a:extLst>
              <a:ext uri="{FF2B5EF4-FFF2-40B4-BE49-F238E27FC236}">
                <a16:creationId xmlns:a16="http://schemas.microsoft.com/office/drawing/2014/main" id="{FBD0FC3C-889C-A291-2B32-0FA47FB34D4A}"/>
              </a:ext>
            </a:extLst>
          </p:cNvPr>
          <p:cNvSpPr/>
          <p:nvPr/>
        </p:nvSpPr>
        <p:spPr>
          <a:xfrm>
            <a:off x="4819749" y="3075827"/>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a:t>
            </a:r>
            <a:r>
              <a:rPr lang="en-US" sz="1200" b="1" dirty="0">
                <a:ln/>
                <a:solidFill>
                  <a:schemeClr val="accent3"/>
                </a:solidFill>
              </a:rPr>
              <a:t>our electricity usage statistics</a:t>
            </a:r>
            <a:endParaRPr lang="en-US" sz="1200" b="1" cap="none" spc="0" dirty="0">
              <a:ln/>
              <a:solidFill>
                <a:schemeClr val="accent3"/>
              </a:solidFill>
              <a:effectLst/>
            </a:endParaRPr>
          </a:p>
        </p:txBody>
      </p:sp>
      <p:sp>
        <p:nvSpPr>
          <p:cNvPr id="9" name="Rectangle 8">
            <a:extLst>
              <a:ext uri="{FF2B5EF4-FFF2-40B4-BE49-F238E27FC236}">
                <a16:creationId xmlns:a16="http://schemas.microsoft.com/office/drawing/2014/main" id="{055FCE52-9B89-ADB7-7514-D21A591F3F80}"/>
              </a:ext>
            </a:extLst>
          </p:cNvPr>
          <p:cNvSpPr/>
          <p:nvPr/>
        </p:nvSpPr>
        <p:spPr>
          <a:xfrm>
            <a:off x="4799901" y="4168832"/>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dirty="0">
                <a:ln/>
                <a:solidFill>
                  <a:schemeClr val="accent3"/>
                </a:solidFill>
              </a:rPr>
              <a:t>Shows all the turned on devices which uses electricity</a:t>
            </a:r>
            <a:endParaRPr lang="en-US" sz="1200" b="1" cap="none" spc="0" dirty="0">
              <a:ln/>
              <a:solidFill>
                <a:schemeClr val="accent3"/>
              </a:solidFill>
              <a:effectLst/>
            </a:endParaRPr>
          </a:p>
        </p:txBody>
      </p:sp>
    </p:spTree>
    <p:extLst>
      <p:ext uri="{BB962C8B-B14F-4D97-AF65-F5344CB8AC3E}">
        <p14:creationId xmlns:p14="http://schemas.microsoft.com/office/powerpoint/2010/main" val="6921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9B6BE-F0E9-EF9A-397D-D64C4EB2A74B}"/>
              </a:ext>
            </a:extLst>
          </p:cNvPr>
          <p:cNvPicPr>
            <a:picLocks noChangeAspect="1"/>
          </p:cNvPicPr>
          <p:nvPr/>
        </p:nvPicPr>
        <p:blipFill>
          <a:blip r:embed="rId3"/>
          <a:stretch>
            <a:fillRect/>
          </a:stretch>
        </p:blipFill>
        <p:spPr>
          <a:xfrm>
            <a:off x="886252" y="0"/>
            <a:ext cx="2891773" cy="5143500"/>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406A7F80-F94C-6CFD-7A76-8E5FC5C36C0B}"/>
              </a:ext>
            </a:extLst>
          </p:cNvPr>
          <p:cNvCxnSpPr>
            <a:cxnSpLocks/>
          </p:cNvCxnSpPr>
          <p:nvPr/>
        </p:nvCxnSpPr>
        <p:spPr>
          <a:xfrm>
            <a:off x="3657600" y="2290194"/>
            <a:ext cx="94795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5" name="Straight Arrow Connector 4">
            <a:extLst>
              <a:ext uri="{FF2B5EF4-FFF2-40B4-BE49-F238E27FC236}">
                <a16:creationId xmlns:a16="http://schemas.microsoft.com/office/drawing/2014/main" id="{9BCF57C2-0387-5D5F-3D84-511E7A84AA6B}"/>
              </a:ext>
            </a:extLst>
          </p:cNvPr>
          <p:cNvCxnSpPr>
            <a:cxnSpLocks/>
          </p:cNvCxnSpPr>
          <p:nvPr/>
        </p:nvCxnSpPr>
        <p:spPr>
          <a:xfrm>
            <a:off x="3533164" y="3379366"/>
            <a:ext cx="139117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 name="Straight Arrow Connector 5">
            <a:extLst>
              <a:ext uri="{FF2B5EF4-FFF2-40B4-BE49-F238E27FC236}">
                <a16:creationId xmlns:a16="http://schemas.microsoft.com/office/drawing/2014/main" id="{07784147-22E9-FC24-50CE-DF15F71B145B}"/>
              </a:ext>
            </a:extLst>
          </p:cNvPr>
          <p:cNvCxnSpPr>
            <a:cxnSpLocks/>
          </p:cNvCxnSpPr>
          <p:nvPr/>
        </p:nvCxnSpPr>
        <p:spPr>
          <a:xfrm>
            <a:off x="3657600" y="4701548"/>
            <a:ext cx="127512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7" name="Rectangle 6">
            <a:extLst>
              <a:ext uri="{FF2B5EF4-FFF2-40B4-BE49-F238E27FC236}">
                <a16:creationId xmlns:a16="http://schemas.microsoft.com/office/drawing/2014/main" id="{8492DB25-5001-2C44-8AD7-AF1D4228AF59}"/>
              </a:ext>
            </a:extLst>
          </p:cNvPr>
          <p:cNvSpPr/>
          <p:nvPr/>
        </p:nvSpPr>
        <p:spPr>
          <a:xfrm>
            <a:off x="4530055" y="2043013"/>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a:t>
            </a:r>
            <a:r>
              <a:rPr lang="en-US" sz="1200" b="1" dirty="0">
                <a:ln/>
                <a:solidFill>
                  <a:schemeClr val="accent3"/>
                </a:solidFill>
              </a:rPr>
              <a:t>daily news on limited resources</a:t>
            </a:r>
            <a:endParaRPr lang="en-US" sz="1200" b="1" cap="none" spc="0" dirty="0">
              <a:ln/>
              <a:solidFill>
                <a:schemeClr val="accent3"/>
              </a:solidFill>
              <a:effectLst/>
            </a:endParaRPr>
          </a:p>
        </p:txBody>
      </p:sp>
      <p:sp>
        <p:nvSpPr>
          <p:cNvPr id="8" name="Rectangle 7">
            <a:extLst>
              <a:ext uri="{FF2B5EF4-FFF2-40B4-BE49-F238E27FC236}">
                <a16:creationId xmlns:a16="http://schemas.microsoft.com/office/drawing/2014/main" id="{3DCE776C-DD27-64BB-E2BD-1D299AFC5D17}"/>
              </a:ext>
            </a:extLst>
          </p:cNvPr>
          <p:cNvSpPr/>
          <p:nvPr/>
        </p:nvSpPr>
        <p:spPr>
          <a:xfrm>
            <a:off x="4924338" y="3087860"/>
            <a:ext cx="2754571"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dirty="0">
                <a:ln/>
                <a:solidFill>
                  <a:schemeClr val="accent3"/>
                </a:solidFill>
              </a:rPr>
              <a:t>Using the information and statistics gives us information about highly scarce resources</a:t>
            </a:r>
            <a:endParaRPr lang="en-US" sz="1200" b="1" cap="none" spc="0" dirty="0">
              <a:ln/>
              <a:solidFill>
                <a:schemeClr val="accent3"/>
              </a:solidFill>
              <a:effectLst/>
            </a:endParaRPr>
          </a:p>
        </p:txBody>
      </p:sp>
      <p:sp>
        <p:nvSpPr>
          <p:cNvPr id="13" name="Rectangle 12">
            <a:extLst>
              <a:ext uri="{FF2B5EF4-FFF2-40B4-BE49-F238E27FC236}">
                <a16:creationId xmlns:a16="http://schemas.microsoft.com/office/drawing/2014/main" id="{5CD56605-DB1C-50F9-C6DD-BD7BF998B1C9}"/>
              </a:ext>
            </a:extLst>
          </p:cNvPr>
          <p:cNvSpPr/>
          <p:nvPr/>
        </p:nvSpPr>
        <p:spPr>
          <a:xfrm>
            <a:off x="4949504" y="4378382"/>
            <a:ext cx="2754571"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dirty="0">
                <a:ln/>
                <a:solidFill>
                  <a:schemeClr val="accent3"/>
                </a:solidFill>
              </a:rPr>
              <a:t>Using the information and statistics gives us information about slightly scarce resources</a:t>
            </a:r>
            <a:endParaRPr lang="en-US" sz="1200" b="1" cap="none" spc="0" dirty="0">
              <a:ln/>
              <a:solidFill>
                <a:schemeClr val="accent3"/>
              </a:solidFill>
              <a:effectLst/>
            </a:endParaRPr>
          </a:p>
        </p:txBody>
      </p:sp>
    </p:spTree>
    <p:extLst>
      <p:ext uri="{BB962C8B-B14F-4D97-AF65-F5344CB8AC3E}">
        <p14:creationId xmlns:p14="http://schemas.microsoft.com/office/powerpoint/2010/main" val="301410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a:ea typeface="Raleway"/>
                <a:cs typeface="Raleway"/>
                <a:sym typeface="Raleway"/>
              </a:rPr>
              <a:t>Design Process</a:t>
            </a:r>
            <a:endParaRPr b="1">
              <a:latin typeface="Raleway"/>
              <a:ea typeface="Raleway"/>
              <a:cs typeface="Raleway"/>
              <a:sym typeface="Raleway"/>
            </a:endParaRPr>
          </a:p>
        </p:txBody>
      </p:sp>
      <p:sp>
        <p:nvSpPr>
          <p:cNvPr id="153" name="Google Shape;153;p23"/>
          <p:cNvSpPr txBox="1">
            <a:spLocks noGrp="1"/>
          </p:cNvSpPr>
          <p:nvPr>
            <p:ph type="body" idx="1"/>
          </p:nvPr>
        </p:nvSpPr>
        <p:spPr>
          <a:xfrm>
            <a:off x="315300" y="1271300"/>
            <a:ext cx="2752500"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DESIGN PROCESS FOLLOWED</a:t>
            </a:r>
            <a:endParaRPr sz="1200" dirty="0">
              <a:latin typeface="Raleway"/>
              <a:ea typeface="Raleway"/>
              <a:cs typeface="Raleway"/>
              <a:sym typeface="Raleway"/>
            </a:endParaRPr>
          </a:p>
          <a:p>
            <a:pPr marL="0" lvl="0" indent="0" algn="l" rtl="0">
              <a:spcBef>
                <a:spcPts val="1600"/>
              </a:spcBef>
              <a:spcAft>
                <a:spcPts val="1600"/>
              </a:spcAft>
              <a:buNone/>
            </a:pPr>
            <a:endParaRPr sz="1000" i="1" dirty="0">
              <a:solidFill>
                <a:srgbClr val="E06666"/>
              </a:solidFill>
              <a:latin typeface="Raleway"/>
              <a:ea typeface="Raleway"/>
              <a:cs typeface="Raleway"/>
              <a:sym typeface="Raleway"/>
            </a:endParaRPr>
          </a:p>
        </p:txBody>
      </p:sp>
      <p:sp>
        <p:nvSpPr>
          <p:cNvPr id="10" name="Google Shape;99;p17">
            <a:extLst>
              <a:ext uri="{FF2B5EF4-FFF2-40B4-BE49-F238E27FC236}">
                <a16:creationId xmlns:a16="http://schemas.microsoft.com/office/drawing/2014/main" id="{FAED4C7A-F692-D62C-854A-D278DF9F747C}"/>
              </a:ext>
            </a:extLst>
          </p:cNvPr>
          <p:cNvSpPr txBox="1">
            <a:spLocks/>
          </p:cNvSpPr>
          <p:nvPr/>
        </p:nvSpPr>
        <p:spPr>
          <a:xfrm>
            <a:off x="170169" y="1672088"/>
            <a:ext cx="3355351"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600" dirty="0">
                <a:latin typeface="Raleway"/>
                <a:ea typeface="Raleway"/>
                <a:cs typeface="Raleway"/>
                <a:sym typeface="Raleway"/>
              </a:rPr>
              <a:t> </a:t>
            </a:r>
            <a:r>
              <a:rPr lang="en-US" sz="1500" dirty="0">
                <a:solidFill>
                  <a:srgbClr val="595959"/>
                </a:solidFill>
                <a:latin typeface="Raleway" pitchFamily="2" charset="0"/>
                <a:ea typeface="Raleway"/>
                <a:cs typeface="Raleway"/>
                <a:sym typeface="Raleway"/>
              </a:rPr>
              <a:t>Firstly, I noted down list of things required for an user so that they can get good scores.</a:t>
            </a:r>
          </a:p>
          <a:p>
            <a:pPr>
              <a:buFont typeface="+mj-lt"/>
              <a:buAutoNum type="arabicPeriod"/>
            </a:pPr>
            <a:r>
              <a:rPr lang="en-US" sz="1500" dirty="0">
                <a:solidFill>
                  <a:srgbClr val="595959"/>
                </a:solidFill>
                <a:latin typeface="Raleway" pitchFamily="2" charset="0"/>
                <a:sym typeface="Raleway"/>
              </a:rPr>
              <a:t>Then drew a rough wireframe adding the requirements of the user to wireframe as shown in the figure .</a:t>
            </a:r>
          </a:p>
          <a:p>
            <a:pPr>
              <a:buFont typeface="+mj-lt"/>
              <a:buAutoNum type="arabicPeriod"/>
            </a:pPr>
            <a:r>
              <a:rPr lang="en-US" sz="1500" dirty="0">
                <a:solidFill>
                  <a:srgbClr val="595959"/>
                </a:solidFill>
                <a:latin typeface="Raleway" pitchFamily="2" charset="0"/>
                <a:sym typeface="Raleway"/>
              </a:rPr>
              <a:t>Then using Adobe XD , I implemented my design by adding suitable icons which describe the specific functions</a:t>
            </a:r>
            <a:r>
              <a:rPr lang="en-US" sz="1600" dirty="0">
                <a:solidFill>
                  <a:srgbClr val="595959"/>
                </a:solidFill>
                <a:latin typeface="Raleway" pitchFamily="2" charset="0"/>
                <a:sym typeface="Raleway"/>
              </a:rPr>
              <a:t>.</a:t>
            </a:r>
            <a:br>
              <a:rPr lang="en-US" sz="1600" dirty="0">
                <a:solidFill>
                  <a:srgbClr val="595959"/>
                </a:solidFill>
                <a:latin typeface="Raleway" pitchFamily="2" charset="0"/>
              </a:rPr>
            </a:br>
            <a:br>
              <a:rPr lang="en-US" sz="1600" dirty="0"/>
            </a:br>
            <a:endParaRPr lang="en-IN" sz="1600" dirty="0">
              <a:latin typeface="Raleway"/>
              <a:ea typeface="Raleway"/>
              <a:cs typeface="Raleway"/>
              <a:sym typeface="Raleway"/>
            </a:endParaRPr>
          </a:p>
          <a:p>
            <a:pPr marL="285750" indent="-285750">
              <a:lnSpc>
                <a:spcPct val="100000"/>
              </a:lnSpc>
              <a:spcBef>
                <a:spcPts val="1600"/>
              </a:spcBef>
              <a:spcAft>
                <a:spcPts val="1600"/>
              </a:spcAft>
              <a:buFont typeface="Wingdings" panose="05000000000000000000" pitchFamily="2" charset="2"/>
              <a:buChar char="§"/>
            </a:pPr>
            <a:endParaRPr lang="en-IN" sz="1600" dirty="0">
              <a:latin typeface="Raleway"/>
              <a:ea typeface="Raleway"/>
              <a:cs typeface="Raleway"/>
              <a:sym typeface="Raleway"/>
            </a:endParaRPr>
          </a:p>
          <a:p>
            <a:pPr marL="0" indent="0">
              <a:spcBef>
                <a:spcPts val="1600"/>
              </a:spcBef>
              <a:spcAft>
                <a:spcPts val="1600"/>
              </a:spcAft>
              <a:buFont typeface="Arial"/>
              <a:buNone/>
            </a:pPr>
            <a:endParaRPr lang="en-IN" sz="1600" dirty="0">
              <a:latin typeface="Raleway"/>
              <a:ea typeface="Raleway"/>
              <a:cs typeface="Raleway"/>
              <a:sym typeface="Raleway"/>
            </a:endParaRPr>
          </a:p>
        </p:txBody>
      </p:sp>
      <p:pic>
        <p:nvPicPr>
          <p:cNvPr id="7" name="Picture 6">
            <a:extLst>
              <a:ext uri="{FF2B5EF4-FFF2-40B4-BE49-F238E27FC236}">
                <a16:creationId xmlns:a16="http://schemas.microsoft.com/office/drawing/2014/main" id="{DA3B448F-F4D2-A959-F938-806DE39118FA}"/>
              </a:ext>
            </a:extLst>
          </p:cNvPr>
          <p:cNvPicPr>
            <a:picLocks noChangeAspect="1"/>
          </p:cNvPicPr>
          <p:nvPr/>
        </p:nvPicPr>
        <p:blipFill>
          <a:blip r:embed="rId3"/>
          <a:stretch>
            <a:fillRect/>
          </a:stretch>
        </p:blipFill>
        <p:spPr>
          <a:xfrm>
            <a:off x="3596640" y="0"/>
            <a:ext cx="554736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a:ea typeface="Raleway"/>
                <a:cs typeface="Raleway"/>
                <a:sym typeface="Raleway"/>
              </a:rPr>
              <a:t>Impact on the Society</a:t>
            </a:r>
            <a:endParaRPr b="1">
              <a:latin typeface="Raleway"/>
              <a:ea typeface="Raleway"/>
              <a:cs typeface="Raleway"/>
              <a:sym typeface="Raleway"/>
            </a:endParaRPr>
          </a:p>
        </p:txBody>
      </p:sp>
      <p:sp>
        <p:nvSpPr>
          <p:cNvPr id="161" name="Google Shape;161;p24"/>
          <p:cNvSpPr txBox="1">
            <a:spLocks noGrp="1"/>
          </p:cNvSpPr>
          <p:nvPr>
            <p:ph type="body" idx="1"/>
          </p:nvPr>
        </p:nvSpPr>
        <p:spPr>
          <a:xfrm>
            <a:off x="315300" y="1118900"/>
            <a:ext cx="3415800"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solidFill>
                  <a:srgbClr val="666666"/>
                </a:solidFill>
                <a:latin typeface="Raleway"/>
                <a:ea typeface="Raleway"/>
                <a:cs typeface="Raleway"/>
                <a:sym typeface="Raleway"/>
              </a:rPr>
              <a:t>IMPACT OF YOUR SOLUTION</a:t>
            </a:r>
            <a:endParaRPr sz="1200" b="1" dirty="0">
              <a:solidFill>
                <a:srgbClr val="666666"/>
              </a:solidFill>
              <a:latin typeface="Raleway"/>
              <a:ea typeface="Raleway"/>
              <a:cs typeface="Raleway"/>
              <a:sym typeface="Raleway"/>
            </a:endParaRPr>
          </a:p>
          <a:p>
            <a:pPr marL="0" lvl="0" indent="0" algn="l" rtl="0">
              <a:spcBef>
                <a:spcPts val="1600"/>
              </a:spcBef>
              <a:spcAft>
                <a:spcPts val="1600"/>
              </a:spcAft>
              <a:buNone/>
            </a:pPr>
            <a:br>
              <a:rPr lang="en-GB" sz="1200" i="1" dirty="0">
                <a:solidFill>
                  <a:srgbClr val="666666"/>
                </a:solidFill>
                <a:latin typeface="Raleway"/>
                <a:ea typeface="Raleway"/>
                <a:cs typeface="Raleway"/>
                <a:sym typeface="Raleway"/>
              </a:rPr>
            </a:br>
            <a:br>
              <a:rPr lang="en-GB" sz="1100" i="1" dirty="0">
                <a:solidFill>
                  <a:srgbClr val="E06666"/>
                </a:solidFill>
                <a:latin typeface="Raleway"/>
                <a:ea typeface="Raleway"/>
                <a:cs typeface="Raleway"/>
                <a:sym typeface="Raleway"/>
              </a:rPr>
            </a:br>
            <a:endParaRPr sz="1100" i="1" dirty="0">
              <a:solidFill>
                <a:srgbClr val="E06666"/>
              </a:solidFill>
              <a:latin typeface="Raleway"/>
              <a:ea typeface="Raleway"/>
              <a:cs typeface="Raleway"/>
              <a:sym typeface="Raleway"/>
            </a:endParaRPr>
          </a:p>
        </p:txBody>
      </p:sp>
      <p:sp>
        <p:nvSpPr>
          <p:cNvPr id="10" name="Google Shape;99;p17">
            <a:extLst>
              <a:ext uri="{FF2B5EF4-FFF2-40B4-BE49-F238E27FC236}">
                <a16:creationId xmlns:a16="http://schemas.microsoft.com/office/drawing/2014/main" id="{1F1A71F7-015A-38EB-A66E-C7212BD4D8BF}"/>
              </a:ext>
            </a:extLst>
          </p:cNvPr>
          <p:cNvSpPr txBox="1">
            <a:spLocks/>
          </p:cNvSpPr>
          <p:nvPr/>
        </p:nvSpPr>
        <p:spPr>
          <a:xfrm>
            <a:off x="152389" y="1535805"/>
            <a:ext cx="3903900"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sz="1300" dirty="0">
                <a:solidFill>
                  <a:srgbClr val="595959"/>
                </a:solidFill>
                <a:latin typeface="Raleway" pitchFamily="2" charset="0"/>
              </a:rPr>
              <a:t>As my design is best suited for the users who have self-interest to protect nature. It helps them to know more abut the nature and pollution they are causing.</a:t>
            </a:r>
          </a:p>
          <a:p>
            <a:pPr>
              <a:buFont typeface="Arial" panose="020B0604020202020204" pitchFamily="34" charset="0"/>
              <a:buChar char="•"/>
            </a:pPr>
            <a:r>
              <a:rPr lang="en-US" sz="1300" dirty="0">
                <a:solidFill>
                  <a:srgbClr val="595959"/>
                </a:solidFill>
                <a:latin typeface="Raleway" pitchFamily="2" charset="0"/>
              </a:rPr>
              <a:t>Daily reports and analysis makes them to take it as a challenge and will be able to reduce carbon emissions and save energy</a:t>
            </a:r>
          </a:p>
          <a:p>
            <a:pPr>
              <a:buFont typeface="Arial" panose="020B0604020202020204" pitchFamily="34" charset="0"/>
              <a:buChar char="•"/>
            </a:pPr>
            <a:r>
              <a:rPr lang="en-US" sz="1300" dirty="0">
                <a:solidFill>
                  <a:srgbClr val="595959"/>
                </a:solidFill>
                <a:latin typeface="Raleway" pitchFamily="2" charset="0"/>
              </a:rPr>
              <a:t>Daily news on scarcity of resources develops a habit of saving and proper use of resources.</a:t>
            </a:r>
          </a:p>
          <a:p>
            <a:pPr>
              <a:buFont typeface="Arial" panose="020B0604020202020204" pitchFamily="34" charset="0"/>
              <a:buChar char="•"/>
            </a:pPr>
            <a:r>
              <a:rPr lang="en-US" sz="1300" dirty="0">
                <a:solidFill>
                  <a:srgbClr val="595959"/>
                </a:solidFill>
                <a:latin typeface="Raleway" pitchFamily="2" charset="0"/>
              </a:rPr>
              <a:t>They can make plans accordingly with the help of weather predictions.</a:t>
            </a:r>
            <a:br>
              <a:rPr lang="en-US" sz="1300" dirty="0"/>
            </a:br>
            <a:endParaRPr lang="en-IN" sz="1300" dirty="0">
              <a:latin typeface="Raleway"/>
              <a:ea typeface="Raleway"/>
              <a:cs typeface="Raleway"/>
              <a:sym typeface="Raleway"/>
            </a:endParaRPr>
          </a:p>
          <a:p>
            <a:pPr marL="0" indent="0">
              <a:lnSpc>
                <a:spcPct val="100000"/>
              </a:lnSpc>
              <a:spcBef>
                <a:spcPts val="1600"/>
              </a:spcBef>
              <a:spcAft>
                <a:spcPts val="1600"/>
              </a:spcAft>
              <a:buFont typeface="Arial"/>
              <a:buNone/>
            </a:pPr>
            <a:endParaRPr lang="en-IN" sz="1400" dirty="0">
              <a:latin typeface="Raleway"/>
              <a:ea typeface="Raleway"/>
              <a:cs typeface="Raleway"/>
              <a:sym typeface="Raleway"/>
            </a:endParaRPr>
          </a:p>
          <a:p>
            <a:pPr marL="0" indent="0">
              <a:spcBef>
                <a:spcPts val="1600"/>
              </a:spcBef>
              <a:spcAft>
                <a:spcPts val="1600"/>
              </a:spcAft>
              <a:buFont typeface="Arial"/>
              <a:buNone/>
            </a:pPr>
            <a:endParaRPr lang="en-IN" sz="1200" dirty="0">
              <a:latin typeface="Raleway"/>
              <a:ea typeface="Raleway"/>
              <a:cs typeface="Raleway"/>
              <a:sym typeface="Raleway"/>
            </a:endParaRPr>
          </a:p>
        </p:txBody>
      </p:sp>
      <p:pic>
        <p:nvPicPr>
          <p:cNvPr id="5126" name="Picture 6">
            <a:extLst>
              <a:ext uri="{FF2B5EF4-FFF2-40B4-BE49-F238E27FC236}">
                <a16:creationId xmlns:a16="http://schemas.microsoft.com/office/drawing/2014/main" id="{62E8963F-2859-F3DC-7068-53AB0E598B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91" r="9044"/>
          <a:stretch/>
        </p:blipFill>
        <p:spPr bwMode="auto">
          <a:xfrm>
            <a:off x="4571698" y="0"/>
            <a:ext cx="4572302" cy="51434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autiful Elf Girl Nature Joyful Happy Stock Photo 1616511322 | Shutterstock">
            <a:extLst>
              <a:ext uri="{FF2B5EF4-FFF2-40B4-BE49-F238E27FC236}">
                <a16:creationId xmlns:a16="http://schemas.microsoft.com/office/drawing/2014/main" id="{B53EA37B-5BFD-E774-512D-8352E76813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8" r="11932" b="6315"/>
          <a:stretch/>
        </p:blipFill>
        <p:spPr bwMode="auto">
          <a:xfrm>
            <a:off x="4689446" y="-9899"/>
            <a:ext cx="4454554"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4A63DB-AE35-DDDB-D4CE-2970A5BDED30}"/>
              </a:ext>
            </a:extLst>
          </p:cNvPr>
          <p:cNvSpPr/>
          <p:nvPr/>
        </p:nvSpPr>
        <p:spPr>
          <a:xfrm>
            <a:off x="0" y="0"/>
            <a:ext cx="9144000" cy="5143500"/>
          </a:xfrm>
          <a:prstGeom prst="rect">
            <a:avLst/>
          </a:prstGeom>
          <a:solidFill>
            <a:srgbClr val="E9EAEC"/>
          </a:solidFill>
          <a:ln>
            <a:solidFill>
              <a:srgbClr val="E9EA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100BA97-76A0-82A7-A494-7F1A2026701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708317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0"/>
            <a:ext cx="9144000" cy="5143500"/>
          </a:xfrm>
          <a:prstGeom prst="rect">
            <a:avLst/>
          </a:prstGeom>
          <a:gradFill>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a:noFill/>
          </a:ln>
        </p:spPr>
      </p:pic>
      <p:sp>
        <p:nvSpPr>
          <p:cNvPr id="2" name="Rectangle 1">
            <a:extLst>
              <a:ext uri="{FF2B5EF4-FFF2-40B4-BE49-F238E27FC236}">
                <a16:creationId xmlns:a16="http://schemas.microsoft.com/office/drawing/2014/main" id="{0E5352C7-93EE-86E0-B0D6-8BCA1499AD80}"/>
              </a:ext>
            </a:extLst>
          </p:cNvPr>
          <p:cNvSpPr/>
          <p:nvPr/>
        </p:nvSpPr>
        <p:spPr>
          <a:xfrm>
            <a:off x="0" y="0"/>
            <a:ext cx="9144000" cy="5143500"/>
          </a:xfrm>
          <a:prstGeom prst="rect">
            <a:avLst/>
          </a:prstGeom>
          <a:gradFill>
            <a:gsLst>
              <a:gs pos="0">
                <a:schemeClr val="accent5">
                  <a:tint val="50000"/>
                  <a:satMod val="300000"/>
                  <a:alpha val="50000"/>
                </a:schemeClr>
              </a:gs>
              <a:gs pos="35000">
                <a:schemeClr val="accent5">
                  <a:tint val="37000"/>
                  <a:satMod val="300000"/>
                </a:schemeClr>
              </a:gs>
              <a:gs pos="100000">
                <a:schemeClr val="accent5">
                  <a:tint val="15000"/>
                  <a:satMod val="350000"/>
                </a:schemeClr>
              </a:gs>
            </a:gsLst>
            <a:lin ang="16200000" scaled="1"/>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6146" name="Picture 2">
            <a:extLst>
              <a:ext uri="{FF2B5EF4-FFF2-40B4-BE49-F238E27FC236}">
                <a16:creationId xmlns:a16="http://schemas.microsoft.com/office/drawing/2014/main" id="{4088BA0F-F8AA-B1CC-7A54-8A6F4A22D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E67B6-AF84-DF3D-C95C-089E0A39701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5900"/>
                    </a14:imgEffect>
                  </a14:imgLayer>
                </a14:imgProps>
              </a:ext>
            </a:extLst>
          </a:blip>
          <a:stretch>
            <a:fillRect/>
          </a:stretch>
        </p:blipFill>
        <p:spPr>
          <a:xfrm>
            <a:off x="549970" y="579120"/>
            <a:ext cx="2420741" cy="368130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059F3B2-7851-93E5-90BD-284E10A5DB86}"/>
              </a:ext>
            </a:extLst>
          </p:cNvPr>
          <p:cNvSpPr txBox="1"/>
          <p:nvPr/>
        </p:nvSpPr>
        <p:spPr>
          <a:xfrm>
            <a:off x="3723881" y="1002089"/>
            <a:ext cx="5162309" cy="3139321"/>
          </a:xfrm>
          <a:prstGeom prst="rect">
            <a:avLst/>
          </a:prstGeom>
          <a:noFill/>
        </p:spPr>
        <p:txBody>
          <a:bodyPr wrap="square" rtlCol="0">
            <a:spAutoFit/>
          </a:bodyPr>
          <a:lstStyle/>
          <a:p>
            <a:pPr marL="285750" indent="-285750">
              <a:buFont typeface="Wingdings" panose="05000000000000000000" pitchFamily="2" charset="2"/>
              <a:buChar char="Ø"/>
            </a:pPr>
            <a:r>
              <a:rPr lang="en-US" sz="2200" dirty="0">
                <a:latin typeface="Calibri" panose="020F0502020204030204" pitchFamily="34" charset="0"/>
                <a:cs typeface="Calibri" panose="020F0502020204030204" pitchFamily="34" charset="0"/>
              </a:rPr>
              <a:t>Pre-final year student in </a:t>
            </a:r>
            <a:r>
              <a:rPr lang="en-US" sz="2200" b="1" dirty="0">
                <a:solidFill>
                  <a:srgbClr val="3C8076"/>
                </a:solidFill>
                <a:latin typeface="Calibri" panose="020F0502020204030204" pitchFamily="34" charset="0"/>
                <a:cs typeface="Calibri" panose="020F0502020204030204" pitchFamily="34" charset="0"/>
              </a:rPr>
              <a:t>INDIAN INSTITUTE OF TECHNOLOGY (INDIAN SCHOOL OF MINES) ,DHANBAD.</a:t>
            </a:r>
          </a:p>
          <a:p>
            <a:pPr marL="285750" indent="-285750">
              <a:buFont typeface="Wingdings" panose="05000000000000000000" pitchFamily="2" charset="2"/>
              <a:buChar char="Ø"/>
            </a:pPr>
            <a:r>
              <a:rPr lang="en-US" sz="2200" dirty="0">
                <a:latin typeface="Calibri" panose="020F0502020204030204" pitchFamily="34" charset="0"/>
                <a:cs typeface="Calibri" panose="020F0502020204030204" pitchFamily="34" charset="0"/>
              </a:rPr>
              <a:t>Specializing in Department of Mechanical Engineering.</a:t>
            </a:r>
          </a:p>
          <a:p>
            <a:pPr marL="285750" indent="-285750">
              <a:buFont typeface="Wingdings" panose="05000000000000000000" pitchFamily="2" charset="2"/>
              <a:buChar char="Ø"/>
            </a:pPr>
            <a:r>
              <a:rPr lang="en-US" sz="2200" dirty="0">
                <a:latin typeface="Calibri" panose="020F0502020204030204" pitchFamily="34" charset="0"/>
                <a:cs typeface="Calibri" panose="020F0502020204030204" pitchFamily="34" charset="0"/>
              </a:rPr>
              <a:t>Always </a:t>
            </a:r>
            <a:r>
              <a:rPr lang="en-US" sz="2200" b="1" dirty="0">
                <a:solidFill>
                  <a:srgbClr val="3C8076"/>
                </a:solidFill>
                <a:latin typeface="Calibri" panose="020F0502020204030204" pitchFamily="34" charset="0"/>
                <a:cs typeface="Calibri" panose="020F0502020204030204" pitchFamily="34" charset="0"/>
              </a:rPr>
              <a:t>enthusiastic</a:t>
            </a:r>
            <a:r>
              <a:rPr lang="en-US" sz="2200" dirty="0">
                <a:solidFill>
                  <a:srgbClr val="FFFF00"/>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to learn and explore new fields.</a:t>
            </a:r>
          </a:p>
          <a:p>
            <a:pPr marL="285750" indent="-285750">
              <a:buFont typeface="Wingdings" panose="05000000000000000000" pitchFamily="2" charset="2"/>
              <a:buChar char="Ø"/>
            </a:pPr>
            <a:r>
              <a:rPr lang="en-US" sz="2200" dirty="0">
                <a:latin typeface="Calibri" panose="020F0502020204030204" pitchFamily="34" charset="0"/>
                <a:cs typeface="Calibri" panose="020F0502020204030204" pitchFamily="34" charset="0"/>
              </a:rPr>
              <a:t>Skilled in </a:t>
            </a:r>
            <a:r>
              <a:rPr lang="en-US" sz="2200" b="1" dirty="0">
                <a:solidFill>
                  <a:srgbClr val="3C8076"/>
                </a:solidFill>
                <a:latin typeface="Calibri" panose="020F0502020204030204" pitchFamily="34" charset="0"/>
                <a:cs typeface="Calibri" panose="020F0502020204030204" pitchFamily="34" charset="0"/>
              </a:rPr>
              <a:t>Coding ,Designing, Communications and Event planning.</a:t>
            </a:r>
          </a:p>
        </p:txBody>
      </p:sp>
      <p:sp>
        <p:nvSpPr>
          <p:cNvPr id="10" name="Rectangle 9">
            <a:extLst>
              <a:ext uri="{FF2B5EF4-FFF2-40B4-BE49-F238E27FC236}">
                <a16:creationId xmlns:a16="http://schemas.microsoft.com/office/drawing/2014/main" id="{8A177E9E-0343-42E6-231A-019BAA106245}"/>
              </a:ext>
            </a:extLst>
          </p:cNvPr>
          <p:cNvSpPr/>
          <p:nvPr/>
        </p:nvSpPr>
        <p:spPr>
          <a:xfrm>
            <a:off x="297042" y="4471130"/>
            <a:ext cx="3246402"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cap="none" spc="0" dirty="0">
                <a:ln/>
                <a:solidFill>
                  <a:srgbClr val="3C8076"/>
                </a:solidFill>
                <a:effectLst/>
              </a:rPr>
              <a:t>Kadambala Meghana</a:t>
            </a:r>
          </a:p>
        </p:txBody>
      </p:sp>
    </p:spTree>
    <p:extLst>
      <p:ext uri="{BB962C8B-B14F-4D97-AF65-F5344CB8AC3E}">
        <p14:creationId xmlns:p14="http://schemas.microsoft.com/office/powerpoint/2010/main" val="237920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7"/>
          <p:cNvSpPr txBox="1">
            <a:spLocks noGrp="1"/>
          </p:cNvSpPr>
          <p:nvPr>
            <p:ph type="title"/>
          </p:nvPr>
        </p:nvSpPr>
        <p:spPr>
          <a:xfrm>
            <a:off x="325687" y="278325"/>
            <a:ext cx="71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Raleway"/>
                <a:ea typeface="Raleway"/>
                <a:cs typeface="Raleway"/>
                <a:sym typeface="Raleway"/>
              </a:rPr>
              <a:t>Problem Identified</a:t>
            </a:r>
            <a:endParaRPr b="1" dirty="0">
              <a:latin typeface="Raleway"/>
              <a:ea typeface="Raleway"/>
              <a:cs typeface="Raleway"/>
              <a:sym typeface="Raleway"/>
            </a:endParaRPr>
          </a:p>
        </p:txBody>
      </p:sp>
      <p:sp>
        <p:nvSpPr>
          <p:cNvPr id="99" name="Google Shape;99;p17"/>
          <p:cNvSpPr txBox="1">
            <a:spLocks noGrp="1"/>
          </p:cNvSpPr>
          <p:nvPr>
            <p:ph type="body" idx="1"/>
          </p:nvPr>
        </p:nvSpPr>
        <p:spPr>
          <a:xfrm>
            <a:off x="344494" y="2063325"/>
            <a:ext cx="3903900" cy="2398800"/>
          </a:xfrm>
          <a:prstGeom prst="rect">
            <a:avLst/>
          </a:prstGeom>
        </p:spPr>
        <p:txBody>
          <a:bodyPr spcFirstLastPara="1" wrap="square" lIns="91425" tIns="91425" rIns="91425" bIns="91425" anchor="t" anchorCtr="0">
            <a:noAutofit/>
          </a:bodyPr>
          <a:lstStyle/>
          <a:p>
            <a:pPr marL="114300" indent="0" algn="l">
              <a:buNone/>
            </a:pPr>
            <a:r>
              <a:rPr lang="en-US" sz="1600" dirty="0">
                <a:solidFill>
                  <a:srgbClr val="595959"/>
                </a:solidFill>
                <a:latin typeface="Raleway" pitchFamily="2" charset="0"/>
              </a:rPr>
              <a:t> </a:t>
            </a:r>
            <a:r>
              <a:rPr lang="en-US" sz="1600" dirty="0">
                <a:solidFill>
                  <a:srgbClr val="595959"/>
                </a:solidFill>
                <a:latin typeface="Raleway" pitchFamily="2" charset="0"/>
                <a:ea typeface="Raleway"/>
                <a:cs typeface="Raleway"/>
                <a:sym typeface="Raleway"/>
              </a:rPr>
              <a:t>Meghana, a nature lover, who is also a software engineer wants to serve for nature and tries to learn more about the nature so that she can protect the environment. But due to her busy schedule she is unable to collect information about environment as she is not getting enough time to surf various apps and websites.</a:t>
            </a:r>
            <a:endParaRPr lang="en-IN" sz="1600" dirty="0">
              <a:latin typeface="Raleway"/>
              <a:ea typeface="Raleway"/>
              <a:cs typeface="Raleway"/>
              <a:sym typeface="Raleway"/>
            </a:endParaRPr>
          </a:p>
          <a:p>
            <a:pPr marL="0" lvl="0" indent="0" algn="l" rtl="0">
              <a:lnSpc>
                <a:spcPct val="100000"/>
              </a:lnSpc>
              <a:spcBef>
                <a:spcPts val="1600"/>
              </a:spcBef>
              <a:spcAft>
                <a:spcPts val="1600"/>
              </a:spcAft>
              <a:buNone/>
            </a:pPr>
            <a:endParaRPr lang="en-IN" sz="1600" dirty="0">
              <a:latin typeface="Raleway"/>
              <a:ea typeface="Raleway"/>
              <a:cs typeface="Raleway"/>
              <a:sym typeface="Raleway"/>
            </a:endParaRPr>
          </a:p>
          <a:p>
            <a:pPr marL="0" lvl="0" indent="0" algn="l" rtl="0">
              <a:spcBef>
                <a:spcPts val="1600"/>
              </a:spcBef>
              <a:spcAft>
                <a:spcPts val="1600"/>
              </a:spcAft>
              <a:buNone/>
            </a:pPr>
            <a:endParaRPr lang="en-IN" sz="1600" dirty="0">
              <a:latin typeface="Raleway"/>
              <a:ea typeface="Raleway"/>
              <a:cs typeface="Raleway"/>
              <a:sym typeface="Raleway"/>
            </a:endParaRPr>
          </a:p>
        </p:txBody>
      </p:sp>
      <p:sp>
        <p:nvSpPr>
          <p:cNvPr id="101" name="Google Shape;101;p17"/>
          <p:cNvSpPr txBox="1">
            <a:spLocks noGrp="1"/>
          </p:cNvSpPr>
          <p:nvPr>
            <p:ph type="body" idx="1"/>
          </p:nvPr>
        </p:nvSpPr>
        <p:spPr>
          <a:xfrm>
            <a:off x="325687" y="1757958"/>
            <a:ext cx="2116012" cy="40696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b="1" dirty="0">
                <a:latin typeface="Raleway"/>
                <a:ea typeface="Raleway"/>
                <a:cs typeface="Raleway"/>
                <a:sym typeface="Raleway"/>
              </a:rPr>
              <a:t>PROBLEM DESCRIPTION</a:t>
            </a:r>
            <a:endParaRPr sz="1200" b="1" dirty="0">
              <a:latin typeface="Raleway"/>
              <a:ea typeface="Raleway"/>
              <a:cs typeface="Raleway"/>
              <a:sym typeface="Raleway"/>
            </a:endParaRPr>
          </a:p>
        </p:txBody>
      </p:sp>
      <p:sp>
        <p:nvSpPr>
          <p:cNvPr id="3" name="Text Placeholder 2">
            <a:extLst>
              <a:ext uri="{FF2B5EF4-FFF2-40B4-BE49-F238E27FC236}">
                <a16:creationId xmlns:a16="http://schemas.microsoft.com/office/drawing/2014/main" id="{9CFB87D2-4CD6-5F15-8207-E58B434F019D}"/>
              </a:ext>
            </a:extLst>
          </p:cNvPr>
          <p:cNvSpPr>
            <a:spLocks noGrp="1"/>
          </p:cNvSpPr>
          <p:nvPr>
            <p:ph type="body" idx="1"/>
          </p:nvPr>
        </p:nvSpPr>
        <p:spPr>
          <a:xfrm>
            <a:off x="258310" y="790827"/>
            <a:ext cx="4313690" cy="406967"/>
          </a:xfrm>
        </p:spPr>
        <p:txBody>
          <a:bodyPr/>
          <a:lstStyle/>
          <a:p>
            <a:pPr marL="114300" indent="0">
              <a:buNone/>
            </a:pPr>
            <a:r>
              <a:rPr lang="en-IN" sz="1600" dirty="0"/>
              <a:t>Difficulty in surfing different apps to get information about environment due to busy schedule</a:t>
            </a:r>
          </a:p>
        </p:txBody>
      </p:sp>
      <p:sp>
        <p:nvSpPr>
          <p:cNvPr id="6" name="AutoShape 2">
            <a:extLst>
              <a:ext uri="{FF2B5EF4-FFF2-40B4-BE49-F238E27FC236}">
                <a16:creationId xmlns:a16="http://schemas.microsoft.com/office/drawing/2014/main" id="{7519B934-906E-B7D0-D8F9-95E9A62E4A1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4" name="Picture 6">
            <a:extLst>
              <a:ext uri="{FF2B5EF4-FFF2-40B4-BE49-F238E27FC236}">
                <a16:creationId xmlns:a16="http://schemas.microsoft.com/office/drawing/2014/main" id="{65B9381B-EA71-8004-3408-55603C19B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6772"/>
          <a:stretch/>
        </p:blipFill>
        <p:spPr bwMode="auto">
          <a:xfrm>
            <a:off x="4572000" y="0"/>
            <a:ext cx="462579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18"/>
          <p:cNvSpPr txBox="1">
            <a:spLocks noGrp="1"/>
          </p:cNvSpPr>
          <p:nvPr>
            <p:ph type="title"/>
          </p:nvPr>
        </p:nvSpPr>
        <p:spPr>
          <a:xfrm>
            <a:off x="240251" y="37806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Raleway"/>
                <a:ea typeface="Raleway"/>
                <a:cs typeface="Raleway"/>
                <a:sym typeface="Raleway"/>
              </a:rPr>
              <a:t>Urgency/Importance</a:t>
            </a:r>
            <a:endParaRPr b="1" dirty="0">
              <a:latin typeface="Raleway"/>
              <a:ea typeface="Raleway"/>
              <a:cs typeface="Raleway"/>
              <a:sym typeface="Raleway"/>
            </a:endParaRPr>
          </a:p>
        </p:txBody>
      </p:sp>
      <p:sp>
        <p:nvSpPr>
          <p:cNvPr id="108" name="Google Shape;108;p18"/>
          <p:cNvSpPr txBox="1">
            <a:spLocks noGrp="1"/>
          </p:cNvSpPr>
          <p:nvPr>
            <p:ph type="body" idx="1"/>
          </p:nvPr>
        </p:nvSpPr>
        <p:spPr>
          <a:xfrm>
            <a:off x="276827" y="1015734"/>
            <a:ext cx="2715635" cy="2979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WHY IS IT AN URGENT PROBLEM?</a:t>
            </a:r>
            <a:br>
              <a:rPr lang="en-GB" sz="1200" b="1" dirty="0">
                <a:latin typeface="Raleway"/>
                <a:ea typeface="Raleway"/>
                <a:cs typeface="Raleway"/>
                <a:sym typeface="Raleway"/>
              </a:rPr>
            </a:br>
            <a:endParaRPr sz="1200" b="1" dirty="0">
              <a:latin typeface="Raleway"/>
              <a:ea typeface="Raleway"/>
              <a:cs typeface="Raleway"/>
              <a:sym typeface="Raleway"/>
            </a:endParaRPr>
          </a:p>
          <a:p>
            <a:pPr marL="0" lvl="0" indent="0" algn="l" rtl="0">
              <a:spcBef>
                <a:spcPts val="1600"/>
              </a:spcBef>
              <a:spcAft>
                <a:spcPts val="1600"/>
              </a:spcAft>
              <a:buClr>
                <a:schemeClr val="dk1"/>
              </a:buClr>
              <a:buSzPts val="1100"/>
              <a:buFont typeface="Arial"/>
              <a:buNone/>
            </a:pPr>
            <a:endParaRPr sz="1200" b="1" dirty="0">
              <a:latin typeface="Raleway"/>
              <a:ea typeface="Raleway"/>
              <a:cs typeface="Raleway"/>
              <a:sym typeface="Raleway"/>
            </a:endParaRPr>
          </a:p>
        </p:txBody>
      </p:sp>
      <p:sp>
        <p:nvSpPr>
          <p:cNvPr id="2" name="TextBox 1">
            <a:extLst>
              <a:ext uri="{FF2B5EF4-FFF2-40B4-BE49-F238E27FC236}">
                <a16:creationId xmlns:a16="http://schemas.microsoft.com/office/drawing/2014/main" id="{6AD761D6-9716-BA45-9EC5-1A425D843631}"/>
              </a:ext>
            </a:extLst>
          </p:cNvPr>
          <p:cNvSpPr txBox="1"/>
          <p:nvPr/>
        </p:nvSpPr>
        <p:spPr>
          <a:xfrm>
            <a:off x="808074" y="2154865"/>
            <a:ext cx="45719" cy="307777"/>
          </a:xfrm>
          <a:prstGeom prst="rect">
            <a:avLst/>
          </a:prstGeom>
          <a:noFill/>
        </p:spPr>
        <p:txBody>
          <a:bodyPr wrap="square" rtlCol="0">
            <a:spAutoFit/>
          </a:bodyPr>
          <a:lstStyle/>
          <a:p>
            <a:endParaRPr lang="en-IN" dirty="0"/>
          </a:p>
        </p:txBody>
      </p:sp>
      <p:sp>
        <p:nvSpPr>
          <p:cNvPr id="7" name="Google Shape;99;p17">
            <a:extLst>
              <a:ext uri="{FF2B5EF4-FFF2-40B4-BE49-F238E27FC236}">
                <a16:creationId xmlns:a16="http://schemas.microsoft.com/office/drawing/2014/main" id="{33C88968-A58D-FF26-B831-532908AC6999}"/>
              </a:ext>
            </a:extLst>
          </p:cNvPr>
          <p:cNvSpPr txBox="1">
            <a:spLocks/>
          </p:cNvSpPr>
          <p:nvPr/>
        </p:nvSpPr>
        <p:spPr>
          <a:xfrm>
            <a:off x="403849" y="2299675"/>
            <a:ext cx="3903900"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dirty="0">
                <a:latin typeface="Raleway"/>
                <a:ea typeface="Raleway"/>
                <a:cs typeface="Raleway"/>
                <a:sym typeface="Raleway"/>
              </a:rPr>
              <a:t> </a:t>
            </a:r>
            <a:br>
              <a:rPr lang="en-US" sz="1400" dirty="0"/>
            </a:br>
            <a:endParaRPr lang="en-IN" sz="1400" dirty="0">
              <a:latin typeface="Raleway"/>
              <a:ea typeface="Raleway"/>
              <a:cs typeface="Raleway"/>
              <a:sym typeface="Raleway"/>
            </a:endParaRPr>
          </a:p>
          <a:p>
            <a:pPr marL="0" indent="0">
              <a:lnSpc>
                <a:spcPct val="100000"/>
              </a:lnSpc>
              <a:spcBef>
                <a:spcPts val="1600"/>
              </a:spcBef>
              <a:spcAft>
                <a:spcPts val="1600"/>
              </a:spcAft>
              <a:buFont typeface="Arial"/>
              <a:buNone/>
            </a:pPr>
            <a:endParaRPr lang="en-IN" sz="1400" dirty="0">
              <a:latin typeface="Raleway"/>
              <a:ea typeface="Raleway"/>
              <a:cs typeface="Raleway"/>
              <a:sym typeface="Raleway"/>
            </a:endParaRPr>
          </a:p>
          <a:p>
            <a:pPr marL="0" indent="0">
              <a:spcBef>
                <a:spcPts val="1600"/>
              </a:spcBef>
              <a:spcAft>
                <a:spcPts val="1600"/>
              </a:spcAft>
              <a:buFont typeface="Arial"/>
              <a:buNone/>
            </a:pPr>
            <a:endParaRPr lang="en-IN" sz="1200" dirty="0">
              <a:latin typeface="Raleway"/>
              <a:ea typeface="Raleway"/>
              <a:cs typeface="Raleway"/>
              <a:sym typeface="Raleway"/>
            </a:endParaRPr>
          </a:p>
        </p:txBody>
      </p:sp>
      <p:sp>
        <p:nvSpPr>
          <p:cNvPr id="9" name="Google Shape;99;p17">
            <a:extLst>
              <a:ext uri="{FF2B5EF4-FFF2-40B4-BE49-F238E27FC236}">
                <a16:creationId xmlns:a16="http://schemas.microsoft.com/office/drawing/2014/main" id="{1EDB8C8A-6A84-126F-C7F5-2202360B3E8E}"/>
              </a:ext>
            </a:extLst>
          </p:cNvPr>
          <p:cNvSpPr txBox="1">
            <a:spLocks/>
          </p:cNvSpPr>
          <p:nvPr/>
        </p:nvSpPr>
        <p:spPr>
          <a:xfrm>
            <a:off x="208176" y="1378651"/>
            <a:ext cx="3903900"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200" dirty="0">
                <a:solidFill>
                  <a:srgbClr val="595959"/>
                </a:solidFill>
                <a:latin typeface="Raleway" pitchFamily="2" charset="0"/>
              </a:rPr>
              <a:t>This is an important problem as we being responsible citizens it is our duty to protect nature, for that we need to know how much carbon are we emitting , how are the weather conditions etc.</a:t>
            </a:r>
          </a:p>
          <a:p>
            <a:pPr>
              <a:buFont typeface="Arial" panose="020B0604020202020204" pitchFamily="34" charset="0"/>
              <a:buChar char="•"/>
            </a:pPr>
            <a:r>
              <a:rPr lang="en-US" sz="1200" dirty="0">
                <a:solidFill>
                  <a:srgbClr val="595959"/>
                </a:solidFill>
                <a:latin typeface="Raleway" pitchFamily="2" charset="0"/>
              </a:rPr>
              <a:t>Though carbon dioxide plays an important role in the life of the plants and helps in ensuring that the earth remains warm, increasing it in the atmosphere is what causes global warming</a:t>
            </a:r>
          </a:p>
          <a:p>
            <a:pPr>
              <a:buFont typeface="Arial" panose="020B0604020202020204" pitchFamily="34" charset="0"/>
              <a:buChar char="•"/>
            </a:pPr>
            <a:r>
              <a:rPr lang="en-US" sz="1200" dirty="0">
                <a:solidFill>
                  <a:srgbClr val="595959"/>
                </a:solidFill>
                <a:latin typeface="Raleway" pitchFamily="2" charset="0"/>
              </a:rPr>
              <a:t>A quick change in the weather can lead to many underlying health conditions, including chronic diseases like heart conditions, asthma and more.</a:t>
            </a:r>
          </a:p>
          <a:p>
            <a:pPr>
              <a:buFont typeface="Arial" panose="020B0604020202020204" pitchFamily="34" charset="0"/>
              <a:buChar char="•"/>
            </a:pPr>
            <a:r>
              <a:rPr lang="en-US" sz="1200" dirty="0">
                <a:solidFill>
                  <a:srgbClr val="595959"/>
                </a:solidFill>
                <a:latin typeface="Raleway" pitchFamily="2" charset="0"/>
              </a:rPr>
              <a:t>None of this would exist, though, without the abundant natural resources we inherited from the planet itself..</a:t>
            </a:r>
          </a:p>
          <a:p>
            <a:pPr marL="0" indent="0">
              <a:lnSpc>
                <a:spcPct val="100000"/>
              </a:lnSpc>
              <a:spcBef>
                <a:spcPts val="1600"/>
              </a:spcBef>
              <a:spcAft>
                <a:spcPts val="1600"/>
              </a:spcAft>
              <a:buFont typeface="Arial"/>
              <a:buNone/>
            </a:pPr>
            <a:endParaRPr lang="en-IN" sz="1400" dirty="0">
              <a:latin typeface="Raleway"/>
              <a:ea typeface="Raleway"/>
              <a:cs typeface="Raleway"/>
              <a:sym typeface="Raleway"/>
            </a:endParaRPr>
          </a:p>
          <a:p>
            <a:pPr marL="0" indent="0">
              <a:spcBef>
                <a:spcPts val="1600"/>
              </a:spcBef>
              <a:spcAft>
                <a:spcPts val="1600"/>
              </a:spcAft>
              <a:buFont typeface="Arial"/>
              <a:buNone/>
            </a:pPr>
            <a:endParaRPr lang="en-IN" sz="1200" dirty="0">
              <a:latin typeface="Raleway"/>
              <a:ea typeface="Raleway"/>
              <a:cs typeface="Raleway"/>
              <a:sym typeface="Raleway"/>
            </a:endParaRPr>
          </a:p>
        </p:txBody>
      </p:sp>
      <p:pic>
        <p:nvPicPr>
          <p:cNvPr id="1030" name="Picture 6">
            <a:extLst>
              <a:ext uri="{FF2B5EF4-FFF2-40B4-BE49-F238E27FC236}">
                <a16:creationId xmlns:a16="http://schemas.microsoft.com/office/drawing/2014/main" id="{C62A85BC-C330-7D13-12F7-9EF56CE832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7" r="5564"/>
          <a:stretch/>
        </p:blipFill>
        <p:spPr bwMode="auto">
          <a:xfrm>
            <a:off x="4572000" y="0"/>
            <a:ext cx="4593076"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a:ea typeface="Raleway"/>
                <a:cs typeface="Raleway"/>
                <a:sym typeface="Raleway"/>
              </a:rPr>
              <a:t>Target User Persona </a:t>
            </a:r>
            <a:endParaRPr b="1">
              <a:latin typeface="Raleway"/>
              <a:ea typeface="Raleway"/>
              <a:cs typeface="Raleway"/>
              <a:sym typeface="Raleway"/>
            </a:endParaRPr>
          </a:p>
        </p:txBody>
      </p:sp>
      <p:sp>
        <p:nvSpPr>
          <p:cNvPr id="115" name="Google Shape;115;p19"/>
          <p:cNvSpPr txBox="1">
            <a:spLocks noGrp="1"/>
          </p:cNvSpPr>
          <p:nvPr>
            <p:ph type="body" idx="1"/>
          </p:nvPr>
        </p:nvSpPr>
        <p:spPr>
          <a:xfrm>
            <a:off x="311699" y="1271300"/>
            <a:ext cx="4260297"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PROFILE &amp; DEMOGRAPHICS</a:t>
            </a:r>
            <a:endParaRPr sz="1200" dirty="0">
              <a:latin typeface="Raleway"/>
              <a:ea typeface="Raleway"/>
              <a:cs typeface="Raleway"/>
              <a:sym typeface="Raleway"/>
            </a:endParaRPr>
          </a:p>
          <a:p>
            <a:pPr marL="0" lvl="0" indent="0" algn="l" rtl="0">
              <a:spcBef>
                <a:spcPts val="1600"/>
              </a:spcBef>
              <a:spcAft>
                <a:spcPts val="1600"/>
              </a:spcAft>
              <a:buNone/>
            </a:pPr>
            <a:r>
              <a:rPr lang="en-GB" sz="1200" b="1" i="1" dirty="0">
                <a:latin typeface="Raleway"/>
                <a:ea typeface="Raleway"/>
                <a:cs typeface="Raleway"/>
                <a:sym typeface="Raleway"/>
              </a:rPr>
              <a:t>Job Title: </a:t>
            </a:r>
            <a:r>
              <a:rPr lang="en-GB" sz="1200" dirty="0">
                <a:latin typeface="Raleway"/>
                <a:ea typeface="Raleway"/>
                <a:cs typeface="Raleway"/>
                <a:sym typeface="Raleway"/>
              </a:rPr>
              <a:t>Software Engineer</a:t>
            </a:r>
            <a:br>
              <a:rPr lang="en-GB" sz="1200" dirty="0">
                <a:latin typeface="Raleway"/>
                <a:ea typeface="Raleway"/>
                <a:cs typeface="Raleway"/>
                <a:sym typeface="Raleway"/>
              </a:rPr>
            </a:br>
            <a:r>
              <a:rPr lang="en-GB" sz="1200" b="1" i="1" dirty="0">
                <a:latin typeface="Raleway"/>
                <a:ea typeface="Raleway"/>
                <a:cs typeface="Raleway"/>
                <a:sym typeface="Raleway"/>
              </a:rPr>
              <a:t>Gender:</a:t>
            </a:r>
            <a:r>
              <a:rPr lang="en-GB" sz="1200" i="1" dirty="0">
                <a:latin typeface="Raleway"/>
                <a:ea typeface="Raleway"/>
                <a:cs typeface="Raleway"/>
                <a:sym typeface="Raleway"/>
              </a:rPr>
              <a:t> </a:t>
            </a:r>
            <a:r>
              <a:rPr lang="en-GB" sz="1200" dirty="0">
                <a:latin typeface="Raleway"/>
                <a:ea typeface="Raleway"/>
                <a:cs typeface="Raleway"/>
                <a:sym typeface="Raleway"/>
              </a:rPr>
              <a:t>Male</a:t>
            </a:r>
            <a:br>
              <a:rPr lang="en-GB" sz="1200" dirty="0">
                <a:latin typeface="Raleway"/>
                <a:ea typeface="Raleway"/>
                <a:cs typeface="Raleway"/>
                <a:sym typeface="Raleway"/>
              </a:rPr>
            </a:br>
            <a:r>
              <a:rPr lang="en-GB" sz="1200" b="1" i="1" dirty="0">
                <a:latin typeface="Raleway"/>
                <a:ea typeface="Raleway"/>
                <a:cs typeface="Raleway"/>
                <a:sym typeface="Raleway"/>
              </a:rPr>
              <a:t>Family and Social Setting: </a:t>
            </a:r>
            <a:br>
              <a:rPr lang="en-GB" sz="1200" dirty="0">
                <a:latin typeface="Raleway"/>
                <a:ea typeface="Raleway"/>
                <a:cs typeface="Raleway"/>
                <a:sym typeface="Raleway"/>
              </a:rPr>
            </a:br>
            <a:r>
              <a:rPr lang="en-GB" sz="1200" b="1" i="1" dirty="0">
                <a:latin typeface="Raleway"/>
                <a:ea typeface="Raleway"/>
                <a:cs typeface="Raleway"/>
                <a:sym typeface="Raleway"/>
              </a:rPr>
              <a:t>Income: </a:t>
            </a:r>
            <a:r>
              <a:rPr lang="en-GB" sz="1200" dirty="0">
                <a:latin typeface="Raleway"/>
                <a:ea typeface="Raleway"/>
                <a:cs typeface="Raleway"/>
                <a:sym typeface="Raleway"/>
              </a:rPr>
              <a:t>80,ooo</a:t>
            </a:r>
            <a:br>
              <a:rPr lang="en-GB" sz="1200" dirty="0">
                <a:latin typeface="Raleway"/>
                <a:ea typeface="Raleway"/>
                <a:cs typeface="Raleway"/>
                <a:sym typeface="Raleway"/>
              </a:rPr>
            </a:br>
            <a:r>
              <a:rPr lang="en-GB" sz="1200" b="1" i="1" dirty="0">
                <a:latin typeface="Raleway"/>
                <a:ea typeface="Raleway"/>
                <a:cs typeface="Raleway"/>
                <a:sym typeface="Raleway"/>
              </a:rPr>
              <a:t>Education:</a:t>
            </a:r>
            <a:r>
              <a:rPr lang="en-GB" sz="1200" dirty="0">
                <a:latin typeface="Raleway"/>
                <a:ea typeface="Raleway"/>
                <a:cs typeface="Raleway"/>
                <a:sym typeface="Raleway"/>
              </a:rPr>
              <a:t> B-Tech Environmental Engineering</a:t>
            </a:r>
            <a:endParaRPr sz="1200" dirty="0">
              <a:latin typeface="Raleway"/>
              <a:ea typeface="Raleway"/>
              <a:cs typeface="Raleway"/>
              <a:sym typeface="Raleway"/>
            </a:endParaRPr>
          </a:p>
        </p:txBody>
      </p:sp>
      <p:sp>
        <p:nvSpPr>
          <p:cNvPr id="116" name="Google Shape;116;p19"/>
          <p:cNvSpPr txBox="1">
            <a:spLocks noGrp="1"/>
          </p:cNvSpPr>
          <p:nvPr>
            <p:ph type="body" idx="1"/>
          </p:nvPr>
        </p:nvSpPr>
        <p:spPr>
          <a:xfrm>
            <a:off x="4811475" y="1271300"/>
            <a:ext cx="4162404"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b="1" dirty="0">
                <a:latin typeface="Raleway"/>
                <a:ea typeface="Raleway"/>
                <a:cs typeface="Raleway"/>
                <a:sym typeface="Raleway"/>
              </a:rPr>
              <a:t>FEELINGS</a:t>
            </a:r>
            <a:endParaRPr sz="1200" dirty="0">
              <a:latin typeface="Raleway"/>
              <a:ea typeface="Raleway"/>
              <a:cs typeface="Raleway"/>
              <a:sym typeface="Raleway"/>
            </a:endParaRPr>
          </a:p>
          <a:p>
            <a:pPr marL="0" lvl="0" indent="0" algn="l" rtl="0">
              <a:spcBef>
                <a:spcPts val="1600"/>
              </a:spcBef>
              <a:spcAft>
                <a:spcPts val="1600"/>
              </a:spcAft>
              <a:buNone/>
            </a:pPr>
            <a:r>
              <a:rPr lang="en-GB" sz="1200" b="1" i="1" dirty="0">
                <a:latin typeface="Raleway"/>
                <a:ea typeface="Raleway"/>
                <a:cs typeface="Raleway"/>
                <a:sym typeface="Raleway"/>
              </a:rPr>
              <a:t>Worries :</a:t>
            </a:r>
            <a:r>
              <a:rPr lang="en-GB" sz="1200" dirty="0">
                <a:latin typeface="Raleway"/>
                <a:ea typeface="Raleway"/>
                <a:cs typeface="Raleway"/>
                <a:sym typeface="Raleway"/>
              </a:rPr>
              <a:t> Concerned about nature as she is unable to check all the required details regularly due to busy life</a:t>
            </a:r>
            <a:br>
              <a:rPr lang="en-GB" sz="1200" dirty="0">
                <a:latin typeface="Raleway"/>
                <a:ea typeface="Raleway"/>
                <a:cs typeface="Raleway"/>
                <a:sym typeface="Raleway"/>
              </a:rPr>
            </a:br>
            <a:r>
              <a:rPr lang="en-GB" sz="1200" b="1" i="1" dirty="0">
                <a:latin typeface="Raleway"/>
                <a:ea typeface="Raleway"/>
                <a:cs typeface="Raleway"/>
                <a:sym typeface="Raleway"/>
              </a:rPr>
              <a:t>Influences:</a:t>
            </a:r>
            <a:r>
              <a:rPr lang="en-GB" sz="1200" dirty="0">
                <a:latin typeface="Raleway"/>
                <a:ea typeface="Raleway"/>
                <a:cs typeface="Raleway"/>
                <a:sym typeface="Raleway"/>
              </a:rPr>
              <a:t> As there are different apps for monitoring , controlling and calculating different cause of environmental problems</a:t>
            </a:r>
            <a:br>
              <a:rPr lang="en-GB" sz="1200" dirty="0">
                <a:latin typeface="Raleway"/>
                <a:ea typeface="Raleway"/>
                <a:cs typeface="Raleway"/>
                <a:sym typeface="Raleway"/>
              </a:rPr>
            </a:br>
            <a:endParaRPr sz="1200" dirty="0">
              <a:latin typeface="Raleway"/>
              <a:ea typeface="Raleway"/>
              <a:cs typeface="Raleway"/>
              <a:sym typeface="Raleway"/>
            </a:endParaRPr>
          </a:p>
        </p:txBody>
      </p:sp>
      <p:sp>
        <p:nvSpPr>
          <p:cNvPr id="117" name="Google Shape;117;p19"/>
          <p:cNvSpPr txBox="1">
            <a:spLocks noGrp="1"/>
          </p:cNvSpPr>
          <p:nvPr>
            <p:ph type="body" idx="1"/>
          </p:nvPr>
        </p:nvSpPr>
        <p:spPr>
          <a:xfrm>
            <a:off x="373799" y="3204050"/>
            <a:ext cx="4132475"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GOALS &amp; VALUES</a:t>
            </a:r>
            <a:endParaRPr sz="1200" dirty="0">
              <a:latin typeface="Raleway"/>
              <a:ea typeface="Raleway"/>
              <a:cs typeface="Raleway"/>
              <a:sym typeface="Raleway"/>
            </a:endParaRPr>
          </a:p>
          <a:p>
            <a:pPr marL="0" lvl="0" indent="0" algn="l" rtl="0">
              <a:spcBef>
                <a:spcPts val="1600"/>
              </a:spcBef>
              <a:spcAft>
                <a:spcPts val="1600"/>
              </a:spcAft>
              <a:buNone/>
            </a:pPr>
            <a:r>
              <a:rPr lang="en-GB" sz="1200" b="1" i="1" dirty="0">
                <a:latin typeface="Raleway"/>
                <a:ea typeface="Raleway"/>
                <a:cs typeface="Raleway"/>
                <a:sym typeface="Raleway"/>
              </a:rPr>
              <a:t>Goals: </a:t>
            </a:r>
            <a:r>
              <a:rPr lang="en-GB" sz="1200" dirty="0">
                <a:latin typeface="Raleway"/>
                <a:ea typeface="Raleway"/>
                <a:cs typeface="Raleway"/>
                <a:sym typeface="Raleway"/>
              </a:rPr>
              <a:t>To protect the nature</a:t>
            </a:r>
            <a:br>
              <a:rPr lang="en-GB" sz="1200" dirty="0">
                <a:latin typeface="Raleway"/>
                <a:ea typeface="Raleway"/>
                <a:cs typeface="Raleway"/>
                <a:sym typeface="Raleway"/>
              </a:rPr>
            </a:br>
            <a:r>
              <a:rPr lang="en-GB" sz="1200" b="1" i="1" dirty="0">
                <a:latin typeface="Raleway"/>
                <a:ea typeface="Raleway"/>
                <a:cs typeface="Raleway"/>
                <a:sym typeface="Raleway"/>
              </a:rPr>
              <a:t>Motivations:</a:t>
            </a:r>
            <a:r>
              <a:rPr lang="en-GB" sz="1200" dirty="0">
                <a:latin typeface="Raleway"/>
                <a:ea typeface="Raleway"/>
                <a:cs typeface="Raleway"/>
                <a:sym typeface="Raleway"/>
              </a:rPr>
              <a:t> To provide green, safe nature for future generations.</a:t>
            </a:r>
            <a:endParaRPr sz="1200" dirty="0">
              <a:latin typeface="Raleway"/>
              <a:ea typeface="Raleway"/>
              <a:cs typeface="Raleway"/>
              <a:sym typeface="Raleway"/>
            </a:endParaRPr>
          </a:p>
        </p:txBody>
      </p:sp>
      <p:sp>
        <p:nvSpPr>
          <p:cNvPr id="118" name="Google Shape;118;p19"/>
          <p:cNvSpPr txBox="1">
            <a:spLocks noGrp="1"/>
          </p:cNvSpPr>
          <p:nvPr>
            <p:ph type="body" idx="1"/>
          </p:nvPr>
        </p:nvSpPr>
        <p:spPr>
          <a:xfrm>
            <a:off x="4862924" y="3204050"/>
            <a:ext cx="3862549"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PAIN POINTS</a:t>
            </a:r>
            <a:endParaRPr sz="1200" dirty="0">
              <a:latin typeface="Raleway"/>
              <a:ea typeface="Raleway"/>
              <a:cs typeface="Raleway"/>
              <a:sym typeface="Raleway"/>
            </a:endParaRPr>
          </a:p>
          <a:p>
            <a:pPr marL="0" lvl="0" indent="0" algn="l" rtl="0">
              <a:spcBef>
                <a:spcPts val="1600"/>
              </a:spcBef>
              <a:spcAft>
                <a:spcPts val="1600"/>
              </a:spcAft>
              <a:buNone/>
            </a:pPr>
            <a:r>
              <a:rPr lang="en-GB" sz="1200" b="1" i="1" dirty="0">
                <a:latin typeface="Raleway"/>
                <a:ea typeface="Raleway"/>
                <a:cs typeface="Raleway"/>
                <a:sym typeface="Raleway"/>
              </a:rPr>
              <a:t>Fears: </a:t>
            </a:r>
            <a:r>
              <a:rPr lang="en-GB" sz="1200" dirty="0">
                <a:latin typeface="Raleway"/>
                <a:ea typeface="Raleway"/>
                <a:cs typeface="Raleway"/>
                <a:sym typeface="Raleway"/>
              </a:rPr>
              <a:t>Being unable to prevent environmental problems</a:t>
            </a:r>
            <a:br>
              <a:rPr lang="en-GB" sz="1200" dirty="0">
                <a:latin typeface="Raleway"/>
                <a:ea typeface="Raleway"/>
                <a:cs typeface="Raleway"/>
                <a:sym typeface="Raleway"/>
              </a:rPr>
            </a:br>
            <a:r>
              <a:rPr lang="en-GB" sz="1200" b="1" i="1" dirty="0">
                <a:latin typeface="Raleway"/>
                <a:ea typeface="Raleway"/>
                <a:cs typeface="Raleway"/>
                <a:sym typeface="Raleway"/>
              </a:rPr>
              <a:t>Frustrations:</a:t>
            </a:r>
            <a:r>
              <a:rPr lang="en-GB" sz="1200" dirty="0">
                <a:latin typeface="Raleway"/>
                <a:ea typeface="Raleway"/>
                <a:cs typeface="Raleway"/>
                <a:sym typeface="Raleway"/>
              </a:rPr>
              <a:t> No proper medium for analysing and controlling problems</a:t>
            </a:r>
            <a:br>
              <a:rPr lang="en-GB" sz="1200" dirty="0">
                <a:latin typeface="Raleway"/>
                <a:ea typeface="Raleway"/>
                <a:cs typeface="Raleway"/>
                <a:sym typeface="Raleway"/>
              </a:rPr>
            </a:br>
            <a:r>
              <a:rPr lang="en-GB" sz="1200" b="1" i="1" dirty="0">
                <a:latin typeface="Raleway"/>
                <a:ea typeface="Raleway"/>
                <a:cs typeface="Raleway"/>
                <a:sym typeface="Raleway"/>
              </a:rPr>
              <a:t>Challenges: </a:t>
            </a:r>
            <a:r>
              <a:rPr lang="en-GB" sz="1200" dirty="0">
                <a:latin typeface="Raleway"/>
                <a:ea typeface="Raleway"/>
                <a:cs typeface="Raleway"/>
                <a:sym typeface="Raleway"/>
              </a:rPr>
              <a:t>Need to motivate people and have thorough check of natural resources</a:t>
            </a:r>
            <a:endParaRPr sz="1200" dirty="0">
              <a:latin typeface="Raleway"/>
              <a:ea typeface="Raleway"/>
              <a:cs typeface="Raleway"/>
              <a:sym typeface="Raleway"/>
            </a:endParaRPr>
          </a:p>
        </p:txBody>
      </p:sp>
      <p:cxnSp>
        <p:nvCxnSpPr>
          <p:cNvPr id="119" name="Google Shape;119;p19"/>
          <p:cNvCxnSpPr/>
          <p:nvPr/>
        </p:nvCxnSpPr>
        <p:spPr>
          <a:xfrm>
            <a:off x="4637725" y="1301950"/>
            <a:ext cx="0" cy="3421800"/>
          </a:xfrm>
          <a:prstGeom prst="straightConnector1">
            <a:avLst/>
          </a:prstGeom>
          <a:noFill/>
          <a:ln w="9525" cap="flat" cmpd="sng">
            <a:solidFill>
              <a:srgbClr val="CCCCCC"/>
            </a:solidFill>
            <a:prstDash val="solid"/>
            <a:round/>
            <a:headEnd type="none" w="med" len="med"/>
            <a:tailEnd type="none" w="med" len="med"/>
          </a:ln>
        </p:spPr>
      </p:cxnSp>
      <p:cxnSp>
        <p:nvCxnSpPr>
          <p:cNvPr id="120" name="Google Shape;120;p19"/>
          <p:cNvCxnSpPr/>
          <p:nvPr/>
        </p:nvCxnSpPr>
        <p:spPr>
          <a:xfrm>
            <a:off x="418525" y="3035827"/>
            <a:ext cx="8319600" cy="0"/>
          </a:xfrm>
          <a:prstGeom prst="straightConnector1">
            <a:avLst/>
          </a:prstGeom>
          <a:noFill/>
          <a:ln w="9525" cap="flat" cmpd="sng">
            <a:solidFill>
              <a:srgbClr val="CCCCCC"/>
            </a:solidFill>
            <a:prstDash val="solid"/>
            <a:round/>
            <a:headEnd type="none" w="med" len="med"/>
            <a:tailEnd type="none" w="med" len="med"/>
          </a:ln>
        </p:spPr>
      </p:cxnSp>
      <p:sp>
        <p:nvSpPr>
          <p:cNvPr id="121" name="Google Shape;121;p19"/>
          <p:cNvSpPr txBox="1"/>
          <p:nvPr/>
        </p:nvSpPr>
        <p:spPr>
          <a:xfrm>
            <a:off x="338908" y="909642"/>
            <a:ext cx="6205800" cy="44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i="1" dirty="0">
                <a:solidFill>
                  <a:srgbClr val="E06666"/>
                </a:solidFill>
                <a:latin typeface="Raleway"/>
                <a:sym typeface="Raleway"/>
              </a:rPr>
              <a:t>USER1 : ADULT (Female)</a:t>
            </a:r>
            <a:endParaRPr dirty="0">
              <a:solidFill>
                <a:srgbClr val="E06666"/>
              </a:solidFill>
            </a:endParaRPr>
          </a:p>
        </p:txBody>
      </p:sp>
      <p:sp>
        <p:nvSpPr>
          <p:cNvPr id="10" name="Google Shape;115;p19">
            <a:extLst>
              <a:ext uri="{FF2B5EF4-FFF2-40B4-BE49-F238E27FC236}">
                <a16:creationId xmlns:a16="http://schemas.microsoft.com/office/drawing/2014/main" id="{D127672D-E241-3C62-3918-6939F294C152}"/>
              </a:ext>
            </a:extLst>
          </p:cNvPr>
          <p:cNvSpPr txBox="1">
            <a:spLocks/>
          </p:cNvSpPr>
          <p:nvPr/>
        </p:nvSpPr>
        <p:spPr>
          <a:xfrm>
            <a:off x="2149776" y="2107673"/>
            <a:ext cx="2356500" cy="30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US" sz="1200" dirty="0">
                <a:latin typeface="Raleway"/>
                <a:ea typeface="Raleway"/>
                <a:cs typeface="Raleway"/>
                <a:sym typeface="Raleway"/>
              </a:rPr>
              <a:t>Small Family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a:ea typeface="Raleway"/>
                <a:cs typeface="Raleway"/>
                <a:sym typeface="Raleway"/>
              </a:rPr>
              <a:t>Explorations</a:t>
            </a:r>
            <a:endParaRPr b="1">
              <a:latin typeface="Raleway"/>
              <a:ea typeface="Raleway"/>
              <a:cs typeface="Raleway"/>
              <a:sym typeface="Raleway"/>
            </a:endParaRPr>
          </a:p>
        </p:txBody>
      </p:sp>
      <p:sp>
        <p:nvSpPr>
          <p:cNvPr id="129" name="Google Shape;129;p20"/>
          <p:cNvSpPr txBox="1">
            <a:spLocks noGrp="1"/>
          </p:cNvSpPr>
          <p:nvPr>
            <p:ph type="body" idx="1"/>
          </p:nvPr>
        </p:nvSpPr>
        <p:spPr>
          <a:xfrm>
            <a:off x="315300" y="1347500"/>
            <a:ext cx="2752500"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 SOLUTIONS &amp; IDEAS</a:t>
            </a:r>
            <a:endParaRPr sz="1200" dirty="0">
              <a:latin typeface="Raleway"/>
              <a:ea typeface="Raleway"/>
              <a:cs typeface="Raleway"/>
              <a:sym typeface="Raleway"/>
            </a:endParaRPr>
          </a:p>
        </p:txBody>
      </p:sp>
      <p:sp>
        <p:nvSpPr>
          <p:cNvPr id="7" name="Google Shape;99;p17">
            <a:extLst>
              <a:ext uri="{FF2B5EF4-FFF2-40B4-BE49-F238E27FC236}">
                <a16:creationId xmlns:a16="http://schemas.microsoft.com/office/drawing/2014/main" id="{6E6B7709-1DB6-266D-1AE9-2D0552CB4746}"/>
              </a:ext>
            </a:extLst>
          </p:cNvPr>
          <p:cNvSpPr txBox="1">
            <a:spLocks/>
          </p:cNvSpPr>
          <p:nvPr/>
        </p:nvSpPr>
        <p:spPr>
          <a:xfrm>
            <a:off x="550770" y="1767109"/>
            <a:ext cx="3903900"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Arial" panose="020B0604020202020204" pitchFamily="34" charset="0"/>
              <a:buChar char="•"/>
            </a:pPr>
            <a:r>
              <a:rPr lang="en-US" dirty="0">
                <a:solidFill>
                  <a:srgbClr val="595959"/>
                </a:solidFill>
                <a:latin typeface="Raleway" pitchFamily="2" charset="0"/>
              </a:rPr>
              <a:t>Calculation of carbon footprint so that we know how our daily habits are causing carbon emissions, so that accordingly we will manage.</a:t>
            </a:r>
          </a:p>
          <a:p>
            <a:pPr>
              <a:buFont typeface="Arial" panose="020B0604020202020204" pitchFamily="34" charset="0"/>
              <a:buChar char="•"/>
            </a:pPr>
            <a:r>
              <a:rPr lang="en-US" dirty="0">
                <a:solidFill>
                  <a:srgbClr val="595959"/>
                </a:solidFill>
                <a:latin typeface="Raleway" pitchFamily="2" charset="0"/>
              </a:rPr>
              <a:t>Planting trees daily. </a:t>
            </a:r>
          </a:p>
          <a:p>
            <a:pPr>
              <a:buFont typeface="Arial" panose="020B0604020202020204" pitchFamily="34" charset="0"/>
              <a:buChar char="•"/>
            </a:pPr>
            <a:r>
              <a:rPr lang="en-US" dirty="0">
                <a:solidFill>
                  <a:srgbClr val="595959"/>
                </a:solidFill>
                <a:latin typeface="Raleway" pitchFamily="2" charset="0"/>
              </a:rPr>
              <a:t>Being eco-friendly and saving natural resources.. </a:t>
            </a:r>
            <a:br>
              <a:rPr lang="en-US" sz="1500" dirty="0">
                <a:solidFill>
                  <a:srgbClr val="595959"/>
                </a:solidFill>
                <a:latin typeface="Raleway" pitchFamily="2" charset="0"/>
              </a:rPr>
            </a:br>
            <a:br>
              <a:rPr lang="en-US" sz="1500" dirty="0"/>
            </a:br>
            <a:endParaRPr lang="en-IN" sz="1500" dirty="0">
              <a:latin typeface="Raleway"/>
              <a:ea typeface="Raleway"/>
              <a:cs typeface="Raleway"/>
              <a:sym typeface="Raleway"/>
            </a:endParaRPr>
          </a:p>
          <a:p>
            <a:pPr marL="285750" indent="-285750">
              <a:lnSpc>
                <a:spcPct val="100000"/>
              </a:lnSpc>
              <a:spcBef>
                <a:spcPts val="1600"/>
              </a:spcBef>
              <a:spcAft>
                <a:spcPts val="1600"/>
              </a:spcAft>
              <a:buFont typeface="Arial" panose="020B0604020202020204" pitchFamily="34" charset="0"/>
              <a:buChar char="•"/>
            </a:pPr>
            <a:endParaRPr lang="en-IN" sz="1500" dirty="0">
              <a:latin typeface="Raleway"/>
              <a:ea typeface="Raleway"/>
              <a:cs typeface="Raleway"/>
              <a:sym typeface="Raleway"/>
            </a:endParaRPr>
          </a:p>
          <a:p>
            <a:pPr marL="171450" indent="-171450">
              <a:spcBef>
                <a:spcPts val="1600"/>
              </a:spcBef>
              <a:spcAft>
                <a:spcPts val="1600"/>
              </a:spcAft>
              <a:buFont typeface="Arial" panose="020B0604020202020204" pitchFamily="34" charset="0"/>
              <a:buChar char="•"/>
            </a:pPr>
            <a:endParaRPr lang="en-IN" sz="1500" dirty="0">
              <a:latin typeface="Raleway"/>
              <a:ea typeface="Raleway"/>
              <a:cs typeface="Raleway"/>
              <a:sym typeface="Raleway"/>
            </a:endParaRPr>
          </a:p>
        </p:txBody>
      </p:sp>
      <p:pic>
        <p:nvPicPr>
          <p:cNvPr id="3078" name="Picture 6">
            <a:extLst>
              <a:ext uri="{FF2B5EF4-FFF2-40B4-BE49-F238E27FC236}">
                <a16:creationId xmlns:a16="http://schemas.microsoft.com/office/drawing/2014/main" id="{6269FF61-CE7B-3292-376F-A7E8552FB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a:spLocks noGrp="1"/>
          </p:cNvSpPr>
          <p:nvPr>
            <p:ph type="title"/>
          </p:nvPr>
        </p:nvSpPr>
        <p:spPr>
          <a:xfrm>
            <a:off x="311700" y="3064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Raleway"/>
                <a:ea typeface="Raleway"/>
                <a:cs typeface="Raleway"/>
                <a:sym typeface="Raleway"/>
              </a:rPr>
              <a:t>Final Solution &amp; </a:t>
            </a:r>
            <a:br>
              <a:rPr lang="en-GB" b="1" dirty="0">
                <a:latin typeface="Raleway"/>
                <a:ea typeface="Raleway"/>
                <a:cs typeface="Raleway"/>
                <a:sym typeface="Raleway"/>
              </a:rPr>
            </a:br>
            <a:r>
              <a:rPr lang="en-GB" b="1" dirty="0">
                <a:latin typeface="Raleway"/>
                <a:ea typeface="Raleway"/>
                <a:cs typeface="Raleway"/>
                <a:sym typeface="Raleway"/>
              </a:rPr>
              <a:t>Innovation</a:t>
            </a:r>
            <a:br>
              <a:rPr lang="en-GB" b="1" dirty="0">
                <a:latin typeface="Raleway"/>
                <a:ea typeface="Raleway"/>
                <a:cs typeface="Raleway"/>
                <a:sym typeface="Raleway"/>
              </a:rPr>
            </a:br>
            <a:endParaRPr b="1" dirty="0">
              <a:latin typeface="Raleway"/>
              <a:ea typeface="Raleway"/>
              <a:cs typeface="Raleway"/>
              <a:sym typeface="Raleway"/>
            </a:endParaRPr>
          </a:p>
        </p:txBody>
      </p:sp>
      <p:sp>
        <p:nvSpPr>
          <p:cNvPr id="137" name="Google Shape;137;p21"/>
          <p:cNvSpPr txBox="1">
            <a:spLocks noGrp="1"/>
          </p:cNvSpPr>
          <p:nvPr>
            <p:ph type="body" idx="1"/>
          </p:nvPr>
        </p:nvSpPr>
        <p:spPr>
          <a:xfrm>
            <a:off x="311700" y="1276914"/>
            <a:ext cx="425999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HOW DOES YOUR SOLUTION ADDRESS THE PROBLEM IDENTIFIED?</a:t>
            </a:r>
            <a:br>
              <a:rPr lang="en-GB" sz="1200" b="1" dirty="0">
                <a:latin typeface="Raleway"/>
                <a:ea typeface="Raleway"/>
                <a:cs typeface="Raleway"/>
                <a:sym typeface="Raleway"/>
              </a:rPr>
            </a:br>
            <a:r>
              <a:rPr lang="en-GB" sz="1200" b="1" dirty="0">
                <a:latin typeface="Raleway"/>
                <a:ea typeface="Raleway"/>
                <a:cs typeface="Raleway"/>
                <a:sym typeface="Raleway"/>
              </a:rPr>
              <a:t>HOW IS IT INNOVATIVE? </a:t>
            </a:r>
            <a:endParaRPr sz="1200" dirty="0">
              <a:latin typeface="Raleway"/>
              <a:ea typeface="Raleway"/>
              <a:cs typeface="Raleway"/>
              <a:sym typeface="Raleway"/>
            </a:endParaRPr>
          </a:p>
          <a:p>
            <a:pPr marL="0" lvl="0" indent="0" algn="l" rtl="0">
              <a:spcBef>
                <a:spcPts val="1600"/>
              </a:spcBef>
              <a:spcAft>
                <a:spcPts val="1600"/>
              </a:spcAft>
              <a:buNone/>
            </a:pPr>
            <a:endParaRPr sz="1000" i="1" dirty="0">
              <a:solidFill>
                <a:srgbClr val="E06666"/>
              </a:solidFill>
              <a:latin typeface="Raleway"/>
              <a:ea typeface="Raleway"/>
              <a:cs typeface="Raleway"/>
              <a:sym typeface="Raleway"/>
            </a:endParaRPr>
          </a:p>
        </p:txBody>
      </p:sp>
      <p:sp>
        <p:nvSpPr>
          <p:cNvPr id="12" name="Google Shape;99;p17">
            <a:extLst>
              <a:ext uri="{FF2B5EF4-FFF2-40B4-BE49-F238E27FC236}">
                <a16:creationId xmlns:a16="http://schemas.microsoft.com/office/drawing/2014/main" id="{582C446E-34F5-6A9D-17C1-46F73F7DF223}"/>
              </a:ext>
            </a:extLst>
          </p:cNvPr>
          <p:cNvSpPr txBox="1">
            <a:spLocks/>
          </p:cNvSpPr>
          <p:nvPr/>
        </p:nvSpPr>
        <p:spPr>
          <a:xfrm>
            <a:off x="148838" y="1930265"/>
            <a:ext cx="4572302" cy="239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dirty="0">
                <a:solidFill>
                  <a:srgbClr val="595959"/>
                </a:solidFill>
                <a:latin typeface="Raleway" pitchFamily="2" charset="0"/>
              </a:rPr>
              <a:t>I designed a app to solve this problem to extent and to help nature lovers to know what is the condition of environment.</a:t>
            </a:r>
          </a:p>
          <a:p>
            <a:pPr>
              <a:buFont typeface="Arial" panose="020B0604020202020204" pitchFamily="34" charset="0"/>
              <a:buChar char="•"/>
            </a:pPr>
            <a:r>
              <a:rPr lang="en-US" sz="1400" dirty="0">
                <a:solidFill>
                  <a:srgbClr val="595959"/>
                </a:solidFill>
                <a:latin typeface="Raleway" pitchFamily="2" charset="0"/>
              </a:rPr>
              <a:t>This app shows user how much energy they are wasting/saving , how much they are responsible for carbon emissions, tells them the weather conditions etc.</a:t>
            </a:r>
          </a:p>
          <a:p>
            <a:pPr>
              <a:buFont typeface="Arial" panose="020B0604020202020204" pitchFamily="34" charset="0"/>
              <a:buChar char="•"/>
            </a:pPr>
            <a:r>
              <a:rPr lang="en-US" sz="1400" dirty="0">
                <a:solidFill>
                  <a:srgbClr val="595959"/>
                </a:solidFill>
                <a:latin typeface="Raleway" pitchFamily="2" charset="0"/>
              </a:rPr>
              <a:t>It also tells information about limited resources.</a:t>
            </a:r>
          </a:p>
          <a:p>
            <a:pPr>
              <a:buFont typeface="Arial" panose="020B0604020202020204" pitchFamily="34" charset="0"/>
              <a:buChar char="•"/>
            </a:pPr>
            <a:r>
              <a:rPr lang="en-US" sz="1400" dirty="0">
                <a:solidFill>
                  <a:srgbClr val="595959"/>
                </a:solidFill>
                <a:latin typeface="Raleway" pitchFamily="2" charset="0"/>
              </a:rPr>
              <a:t>It provides an option of eco-friendly shopping which has products which are recyclable.</a:t>
            </a:r>
          </a:p>
          <a:p>
            <a:pPr>
              <a:buFont typeface="Arial" panose="020B0604020202020204" pitchFamily="34" charset="0"/>
              <a:buChar char="•"/>
            </a:pPr>
            <a:r>
              <a:rPr lang="en-US" sz="1400" dirty="0">
                <a:solidFill>
                  <a:srgbClr val="595959"/>
                </a:solidFill>
                <a:latin typeface="Raleway" pitchFamily="2" charset="0"/>
              </a:rPr>
              <a:t>It also provide a medium to donate money for plantation</a:t>
            </a:r>
            <a:br>
              <a:rPr lang="en-US" sz="1400" dirty="0">
                <a:solidFill>
                  <a:srgbClr val="595959"/>
                </a:solidFill>
                <a:latin typeface="Raleway" pitchFamily="2" charset="0"/>
              </a:rPr>
            </a:br>
            <a:br>
              <a:rPr lang="en-US" sz="1400" dirty="0"/>
            </a:br>
            <a:endParaRPr lang="en-IN" sz="1400" dirty="0">
              <a:latin typeface="Raleway"/>
              <a:ea typeface="Raleway"/>
              <a:cs typeface="Raleway"/>
              <a:sym typeface="Raleway"/>
            </a:endParaRPr>
          </a:p>
          <a:p>
            <a:pPr marL="0" indent="0">
              <a:lnSpc>
                <a:spcPct val="100000"/>
              </a:lnSpc>
              <a:spcBef>
                <a:spcPts val="1600"/>
              </a:spcBef>
              <a:spcAft>
                <a:spcPts val="1600"/>
              </a:spcAft>
              <a:buFont typeface="Arial"/>
              <a:buNone/>
            </a:pPr>
            <a:endParaRPr lang="en-IN" sz="1400" dirty="0">
              <a:latin typeface="Raleway"/>
              <a:ea typeface="Raleway"/>
              <a:cs typeface="Raleway"/>
              <a:sym typeface="Raleway"/>
            </a:endParaRPr>
          </a:p>
          <a:p>
            <a:pPr marL="0" indent="0">
              <a:spcBef>
                <a:spcPts val="1600"/>
              </a:spcBef>
              <a:spcAft>
                <a:spcPts val="1600"/>
              </a:spcAft>
              <a:buFont typeface="Arial"/>
              <a:buNone/>
            </a:pPr>
            <a:endParaRPr lang="en-IN" sz="1400" dirty="0">
              <a:latin typeface="Raleway"/>
              <a:ea typeface="Raleway"/>
              <a:cs typeface="Raleway"/>
              <a:sym typeface="Raleway"/>
            </a:endParaRPr>
          </a:p>
        </p:txBody>
      </p:sp>
      <p:pic>
        <p:nvPicPr>
          <p:cNvPr id="4106" name="Picture 10">
            <a:extLst>
              <a:ext uri="{FF2B5EF4-FFF2-40B4-BE49-F238E27FC236}">
                <a16:creationId xmlns:a16="http://schemas.microsoft.com/office/drawing/2014/main" id="{13691668-888B-158E-68BB-4922D2D9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641580" y="939588"/>
            <a:ext cx="5129757" cy="3278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chemeClr val="lt1"/>
          </a:fgClr>
          <a:bgClr>
            <a:schemeClr val="bg1"/>
          </a:bgClr>
        </a:pattFill>
        <a:effectLst/>
      </p:bgPr>
    </p:bg>
    <p:spTree>
      <p:nvGrpSpPr>
        <p:cNvPr id="1" name="Shape 141"/>
        <p:cNvGrpSpPr/>
        <p:nvPr/>
      </p:nvGrpSpPr>
      <p:grpSpPr>
        <a:xfrm>
          <a:off x="0" y="0"/>
          <a:ext cx="0" cy="0"/>
          <a:chOff x="0" y="0"/>
          <a:chExt cx="0" cy="0"/>
        </a:xfrm>
      </p:grpSpPr>
      <p:sp>
        <p:nvSpPr>
          <p:cNvPr id="10" name="Rectangle 9">
            <a:extLst>
              <a:ext uri="{FF2B5EF4-FFF2-40B4-BE49-F238E27FC236}">
                <a16:creationId xmlns:a16="http://schemas.microsoft.com/office/drawing/2014/main" id="{C856CDBB-5FA5-BEEC-241A-8B88A859770E}"/>
              </a:ext>
            </a:extLst>
          </p:cNvPr>
          <p:cNvSpPr/>
          <p:nvPr/>
        </p:nvSpPr>
        <p:spPr>
          <a:xfrm>
            <a:off x="4572000" y="0"/>
            <a:ext cx="4571999" cy="5143500"/>
          </a:xfrm>
          <a:prstGeom prst="rect">
            <a:avLst/>
          </a:prstGeom>
          <a:gradFill flip="none" rotWithShape="1">
            <a:gsLst>
              <a:gs pos="0">
                <a:srgbClr val="234B4D">
                  <a:shade val="30000"/>
                  <a:satMod val="115000"/>
                </a:srgbClr>
              </a:gs>
              <a:gs pos="50000">
                <a:srgbClr val="234B4D">
                  <a:shade val="67500"/>
                  <a:satMod val="115000"/>
                </a:srgbClr>
              </a:gs>
              <a:gs pos="100000">
                <a:srgbClr val="234B4D">
                  <a:shade val="100000"/>
                  <a:satMod val="115000"/>
                </a:srgbClr>
              </a:gs>
            </a:gsLst>
            <a:lin ang="13500000" scaled="1"/>
            <a:tileRect/>
          </a:gradFill>
          <a:ln>
            <a:noFill/>
          </a:ln>
          <a:scene3d>
            <a:camera prst="obliqueBottomRight"/>
            <a:lightRig rig="threePt" dir="t"/>
          </a:scene3d>
          <a:sp3d>
            <a:bevelT w="152400" h="50800" prst="softRound"/>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3" name="Google Shape;14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Raleway"/>
                <a:ea typeface="Raleway"/>
                <a:cs typeface="Raleway"/>
                <a:sym typeface="Raleway"/>
              </a:rPr>
              <a:t>User Experience</a:t>
            </a:r>
            <a:endParaRPr b="1" dirty="0">
              <a:latin typeface="Raleway"/>
              <a:ea typeface="Raleway"/>
              <a:cs typeface="Raleway"/>
              <a:sym typeface="Raleway"/>
            </a:endParaRPr>
          </a:p>
        </p:txBody>
      </p:sp>
      <p:sp>
        <p:nvSpPr>
          <p:cNvPr id="145" name="Google Shape;145;p22"/>
          <p:cNvSpPr txBox="1">
            <a:spLocks noGrp="1"/>
          </p:cNvSpPr>
          <p:nvPr>
            <p:ph type="body" idx="1"/>
          </p:nvPr>
        </p:nvSpPr>
        <p:spPr>
          <a:xfrm>
            <a:off x="315299" y="1271300"/>
            <a:ext cx="3603185"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latin typeface="Raleway"/>
                <a:ea typeface="Raleway"/>
                <a:cs typeface="Raleway"/>
                <a:sym typeface="Raleway"/>
              </a:rPr>
              <a:t>HOW DOES THE UX OF YOUR SOLUTION LOOK LIKE?</a:t>
            </a:r>
          </a:p>
        </p:txBody>
      </p:sp>
      <p:sp>
        <p:nvSpPr>
          <p:cNvPr id="17" name="Google Shape;99;p17">
            <a:extLst>
              <a:ext uri="{FF2B5EF4-FFF2-40B4-BE49-F238E27FC236}">
                <a16:creationId xmlns:a16="http://schemas.microsoft.com/office/drawing/2014/main" id="{C0530CFB-92D0-DC15-232A-7D7E2BF43832}"/>
              </a:ext>
            </a:extLst>
          </p:cNvPr>
          <p:cNvSpPr txBox="1">
            <a:spLocks/>
          </p:cNvSpPr>
          <p:nvPr/>
        </p:nvSpPr>
        <p:spPr>
          <a:xfrm>
            <a:off x="219355" y="1833275"/>
            <a:ext cx="3840917" cy="25527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dirty="0">
                <a:solidFill>
                  <a:srgbClr val="595959"/>
                </a:solidFill>
                <a:latin typeface="Raleway" pitchFamily="2" charset="0"/>
              </a:rPr>
              <a:t>I used Adobe XD as a medium to convey my idea in the form of an app.</a:t>
            </a:r>
          </a:p>
          <a:p>
            <a:pPr marL="114300" indent="0">
              <a:buFont typeface="Arial"/>
              <a:buNone/>
            </a:pPr>
            <a:r>
              <a:rPr lang="en-US" sz="1400" dirty="0">
                <a:solidFill>
                  <a:srgbClr val="595959"/>
                </a:solidFill>
                <a:latin typeface="Raleway" pitchFamily="2" charset="0"/>
              </a:rPr>
              <a:t>This is the sample user interface of how the user who is using the app experience.</a:t>
            </a:r>
          </a:p>
          <a:p>
            <a:pPr marL="114300" indent="0">
              <a:buFont typeface="Arial"/>
              <a:buNone/>
            </a:pPr>
            <a:r>
              <a:rPr lang="en-US" sz="1400" dirty="0">
                <a:solidFill>
                  <a:srgbClr val="595959"/>
                </a:solidFill>
                <a:latin typeface="Raleway" pitchFamily="2" charset="0"/>
              </a:rPr>
              <a:t>The colors and the data provided here are just for the time sake and will be modified accordingly when it comes to use.</a:t>
            </a:r>
          </a:p>
          <a:p>
            <a:pPr marL="114300" indent="0">
              <a:buFont typeface="Arial"/>
              <a:buNone/>
            </a:pPr>
            <a:br>
              <a:rPr lang="en-US" sz="1400" dirty="0">
                <a:solidFill>
                  <a:srgbClr val="595959"/>
                </a:solidFill>
                <a:latin typeface="Raleway" pitchFamily="2" charset="0"/>
              </a:rPr>
            </a:br>
            <a:br>
              <a:rPr lang="en-US" sz="1400" dirty="0"/>
            </a:br>
            <a:endParaRPr lang="en-IN" sz="1400" dirty="0">
              <a:latin typeface="Raleway"/>
              <a:ea typeface="Raleway"/>
              <a:cs typeface="Raleway"/>
              <a:sym typeface="Raleway"/>
            </a:endParaRPr>
          </a:p>
          <a:p>
            <a:pPr marL="0" indent="0">
              <a:lnSpc>
                <a:spcPct val="100000"/>
              </a:lnSpc>
              <a:spcBef>
                <a:spcPts val="1600"/>
              </a:spcBef>
              <a:spcAft>
                <a:spcPts val="1600"/>
              </a:spcAft>
              <a:buFont typeface="Arial"/>
              <a:buNone/>
            </a:pPr>
            <a:endParaRPr lang="en-IN" sz="1400" dirty="0">
              <a:latin typeface="Raleway"/>
              <a:ea typeface="Raleway"/>
              <a:cs typeface="Raleway"/>
              <a:sym typeface="Raleway"/>
            </a:endParaRPr>
          </a:p>
          <a:p>
            <a:pPr marL="0" indent="0">
              <a:spcBef>
                <a:spcPts val="1600"/>
              </a:spcBef>
              <a:spcAft>
                <a:spcPts val="1600"/>
              </a:spcAft>
              <a:buFont typeface="Arial"/>
              <a:buNone/>
            </a:pPr>
            <a:endParaRPr lang="en-IN" sz="1200" dirty="0">
              <a:latin typeface="Raleway"/>
              <a:ea typeface="Raleway"/>
              <a:cs typeface="Raleway"/>
              <a:sym typeface="Raleway"/>
            </a:endParaRPr>
          </a:p>
        </p:txBody>
      </p:sp>
      <p:pic>
        <p:nvPicPr>
          <p:cNvPr id="15" name="Picture 14">
            <a:extLst>
              <a:ext uri="{FF2B5EF4-FFF2-40B4-BE49-F238E27FC236}">
                <a16:creationId xmlns:a16="http://schemas.microsoft.com/office/drawing/2014/main" id="{021CFE09-897F-227E-45FE-C56468BFB1A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537213" y="222512"/>
            <a:ext cx="2641572" cy="4698475"/>
          </a:xfrm>
          <a:prstGeom prst="roundRect">
            <a:avLst>
              <a:gd name="adj" fmla="val 16667"/>
            </a:avLst>
          </a:prstGeom>
          <a:ln>
            <a:noFill/>
          </a:ln>
          <a:effectLst>
            <a:outerShdw blurRad="50800" dist="38100" dir="18900000" algn="b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BA394-22F5-58D2-4D09-A93F381B43A7}"/>
              </a:ext>
            </a:extLst>
          </p:cNvPr>
          <p:cNvPicPr>
            <a:picLocks noChangeAspect="1"/>
          </p:cNvPicPr>
          <p:nvPr/>
        </p:nvPicPr>
        <p:blipFill>
          <a:blip r:embed="rId2"/>
          <a:stretch>
            <a:fillRect/>
          </a:stretch>
        </p:blipFill>
        <p:spPr>
          <a:xfrm>
            <a:off x="3126113" y="0"/>
            <a:ext cx="2891773" cy="5143500"/>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A9C93924-FE6D-245D-024C-46CF7F294ED4}"/>
              </a:ext>
            </a:extLst>
          </p:cNvPr>
          <p:cNvCxnSpPr>
            <a:cxnSpLocks/>
          </p:cNvCxnSpPr>
          <p:nvPr/>
        </p:nvCxnSpPr>
        <p:spPr>
          <a:xfrm>
            <a:off x="5754848" y="1073791"/>
            <a:ext cx="654661"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6" name="Straight Arrow Connector 5">
            <a:extLst>
              <a:ext uri="{FF2B5EF4-FFF2-40B4-BE49-F238E27FC236}">
                <a16:creationId xmlns:a16="http://schemas.microsoft.com/office/drawing/2014/main" id="{1EAB991D-1A08-0553-A745-B81D25F888F4}"/>
              </a:ext>
            </a:extLst>
          </p:cNvPr>
          <p:cNvCxnSpPr/>
          <p:nvPr/>
        </p:nvCxnSpPr>
        <p:spPr>
          <a:xfrm>
            <a:off x="6017886" y="2895600"/>
            <a:ext cx="9395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Straight Arrow Connector 6">
            <a:extLst>
              <a:ext uri="{FF2B5EF4-FFF2-40B4-BE49-F238E27FC236}">
                <a16:creationId xmlns:a16="http://schemas.microsoft.com/office/drawing/2014/main" id="{C2627870-3608-4431-18BF-0F5677ED1657}"/>
              </a:ext>
            </a:extLst>
          </p:cNvPr>
          <p:cNvCxnSpPr/>
          <p:nvPr/>
        </p:nvCxnSpPr>
        <p:spPr>
          <a:xfrm>
            <a:off x="6017886" y="3979178"/>
            <a:ext cx="9395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a:extLst>
              <a:ext uri="{FF2B5EF4-FFF2-40B4-BE49-F238E27FC236}">
                <a16:creationId xmlns:a16="http://schemas.microsoft.com/office/drawing/2014/main" id="{5A92CFE0-7229-410D-723E-194938DEC941}"/>
              </a:ext>
            </a:extLst>
          </p:cNvPr>
          <p:cNvCxnSpPr/>
          <p:nvPr/>
        </p:nvCxnSpPr>
        <p:spPr>
          <a:xfrm flipH="1">
            <a:off x="2407640" y="3976382"/>
            <a:ext cx="973123"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Straight Arrow Connector 18">
            <a:extLst>
              <a:ext uri="{FF2B5EF4-FFF2-40B4-BE49-F238E27FC236}">
                <a16:creationId xmlns:a16="http://schemas.microsoft.com/office/drawing/2014/main" id="{A751DA92-7BA5-1526-629D-38DAB860DA16}"/>
              </a:ext>
            </a:extLst>
          </p:cNvPr>
          <p:cNvCxnSpPr>
            <a:cxnSpLocks/>
          </p:cNvCxnSpPr>
          <p:nvPr/>
        </p:nvCxnSpPr>
        <p:spPr>
          <a:xfrm flipH="1">
            <a:off x="2516697" y="3548543"/>
            <a:ext cx="191269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ctor: Elbow 25">
            <a:extLst>
              <a:ext uri="{FF2B5EF4-FFF2-40B4-BE49-F238E27FC236}">
                <a16:creationId xmlns:a16="http://schemas.microsoft.com/office/drawing/2014/main" id="{E2E18D76-0AF4-8C05-67D1-C15EEFB9BD8E}"/>
              </a:ext>
            </a:extLst>
          </p:cNvPr>
          <p:cNvCxnSpPr>
            <a:cxnSpLocks/>
          </p:cNvCxnSpPr>
          <p:nvPr/>
        </p:nvCxnSpPr>
        <p:spPr>
          <a:xfrm rot="10800000">
            <a:off x="2575421" y="4664280"/>
            <a:ext cx="1996579" cy="205647"/>
          </a:xfrm>
          <a:prstGeom prst="bentConnector3">
            <a:avLst>
              <a:gd name="adj1" fmla="val 12185"/>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B0A63F45-E523-3A17-BCC0-8C708CD9D65D}"/>
              </a:ext>
            </a:extLst>
          </p:cNvPr>
          <p:cNvCxnSpPr/>
          <p:nvPr/>
        </p:nvCxnSpPr>
        <p:spPr>
          <a:xfrm>
            <a:off x="6017885" y="1865152"/>
            <a:ext cx="93956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4" name="Rectangle 33">
            <a:extLst>
              <a:ext uri="{FF2B5EF4-FFF2-40B4-BE49-F238E27FC236}">
                <a16:creationId xmlns:a16="http://schemas.microsoft.com/office/drawing/2014/main" id="{2AF11356-8085-BF27-1F10-2D275B0741FC}"/>
              </a:ext>
            </a:extLst>
          </p:cNvPr>
          <p:cNvSpPr/>
          <p:nvPr/>
        </p:nvSpPr>
        <p:spPr>
          <a:xfrm>
            <a:off x="6283673" y="842958"/>
            <a:ext cx="2754571"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us the information or news</a:t>
            </a:r>
          </a:p>
          <a:p>
            <a:pPr algn="ctr"/>
            <a:r>
              <a:rPr lang="en-US" sz="1200" b="1" dirty="0">
                <a:ln/>
                <a:solidFill>
                  <a:schemeClr val="accent3"/>
                </a:solidFill>
              </a:rPr>
              <a:t>about limited resources Daily</a:t>
            </a:r>
            <a:endParaRPr lang="en-US" sz="1200" b="1" cap="none" spc="0" dirty="0">
              <a:ln/>
              <a:solidFill>
                <a:schemeClr val="accent3"/>
              </a:solidFill>
              <a:effectLst/>
            </a:endParaRPr>
          </a:p>
        </p:txBody>
      </p:sp>
      <p:sp>
        <p:nvSpPr>
          <p:cNvPr id="36" name="Rectangle 35">
            <a:extLst>
              <a:ext uri="{FF2B5EF4-FFF2-40B4-BE49-F238E27FC236}">
                <a16:creationId xmlns:a16="http://schemas.microsoft.com/office/drawing/2014/main" id="{5E841FB1-CE31-4BCE-F2C0-2C665C351DDB}"/>
              </a:ext>
            </a:extLst>
          </p:cNvPr>
          <p:cNvSpPr/>
          <p:nvPr/>
        </p:nvSpPr>
        <p:spPr>
          <a:xfrm>
            <a:off x="6736359" y="1608209"/>
            <a:ext cx="254682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dirty="0">
                <a:ln/>
                <a:solidFill>
                  <a:schemeClr val="accent3"/>
                </a:solidFill>
              </a:rPr>
              <a:t>Gives us alerts before natural calamities or we can report about the calamities</a:t>
            </a:r>
            <a:endParaRPr lang="en-US" sz="1200" b="1" cap="none" spc="0" dirty="0">
              <a:ln/>
              <a:solidFill>
                <a:schemeClr val="accent3"/>
              </a:solidFill>
              <a:effectLst/>
            </a:endParaRPr>
          </a:p>
        </p:txBody>
      </p:sp>
      <p:sp>
        <p:nvSpPr>
          <p:cNvPr id="37" name="Rectangle 36">
            <a:extLst>
              <a:ext uri="{FF2B5EF4-FFF2-40B4-BE49-F238E27FC236}">
                <a16:creationId xmlns:a16="http://schemas.microsoft.com/office/drawing/2014/main" id="{18BBB884-88FA-7B43-0EEF-4B178DF83E7A}"/>
              </a:ext>
            </a:extLst>
          </p:cNvPr>
          <p:cNvSpPr/>
          <p:nvPr/>
        </p:nvSpPr>
        <p:spPr>
          <a:xfrm>
            <a:off x="6627302" y="2676637"/>
            <a:ext cx="2546820"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a:t>
            </a:r>
            <a:r>
              <a:rPr lang="en-US" sz="1200" b="1" dirty="0">
                <a:ln/>
                <a:solidFill>
                  <a:schemeClr val="accent3"/>
                </a:solidFill>
              </a:rPr>
              <a:t>us </a:t>
            </a:r>
            <a:r>
              <a:rPr lang="en-US" sz="1200" b="1" cap="none" spc="0" dirty="0">
                <a:ln/>
                <a:solidFill>
                  <a:schemeClr val="accent3"/>
                </a:solidFill>
                <a:effectLst/>
              </a:rPr>
              <a:t>the weather conditions</a:t>
            </a:r>
          </a:p>
        </p:txBody>
      </p:sp>
      <p:sp>
        <p:nvSpPr>
          <p:cNvPr id="38" name="Rectangle 37">
            <a:extLst>
              <a:ext uri="{FF2B5EF4-FFF2-40B4-BE49-F238E27FC236}">
                <a16:creationId xmlns:a16="http://schemas.microsoft.com/office/drawing/2014/main" id="{437F86F8-B1BD-2E49-1E1C-DBE7BC4FB7FD}"/>
              </a:ext>
            </a:extLst>
          </p:cNvPr>
          <p:cNvSpPr/>
          <p:nvPr/>
        </p:nvSpPr>
        <p:spPr>
          <a:xfrm>
            <a:off x="6736359" y="3745549"/>
            <a:ext cx="2546820"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Medium to donate money for plantation of trees</a:t>
            </a:r>
          </a:p>
        </p:txBody>
      </p:sp>
      <p:sp>
        <p:nvSpPr>
          <p:cNvPr id="39" name="Rectangle 38">
            <a:extLst>
              <a:ext uri="{FF2B5EF4-FFF2-40B4-BE49-F238E27FC236}">
                <a16:creationId xmlns:a16="http://schemas.microsoft.com/office/drawing/2014/main" id="{50BD6A8F-4567-C061-D745-F4DB2B75F2D0}"/>
              </a:ext>
            </a:extLst>
          </p:cNvPr>
          <p:cNvSpPr/>
          <p:nvPr/>
        </p:nvSpPr>
        <p:spPr>
          <a:xfrm>
            <a:off x="135156" y="3241145"/>
            <a:ext cx="2546820"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Shows </a:t>
            </a:r>
            <a:r>
              <a:rPr lang="en-US" sz="1200" b="1" dirty="0">
                <a:ln/>
                <a:solidFill>
                  <a:schemeClr val="accent3"/>
                </a:solidFill>
              </a:rPr>
              <a:t>us </a:t>
            </a:r>
            <a:r>
              <a:rPr lang="en-US" sz="1200" b="1" cap="none" spc="0" dirty="0">
                <a:ln/>
                <a:solidFill>
                  <a:schemeClr val="accent3"/>
                </a:solidFill>
                <a:effectLst/>
              </a:rPr>
              <a:t>the amount of energy we saved/ wasted</a:t>
            </a:r>
          </a:p>
        </p:txBody>
      </p:sp>
      <p:sp>
        <p:nvSpPr>
          <p:cNvPr id="40" name="Rectangle 39">
            <a:extLst>
              <a:ext uri="{FF2B5EF4-FFF2-40B4-BE49-F238E27FC236}">
                <a16:creationId xmlns:a16="http://schemas.microsoft.com/office/drawing/2014/main" id="{4CBCA5AB-7ED7-4EE4-51C4-ECB306955D13}"/>
              </a:ext>
            </a:extLst>
          </p:cNvPr>
          <p:cNvSpPr/>
          <p:nvPr/>
        </p:nvSpPr>
        <p:spPr>
          <a:xfrm>
            <a:off x="135156" y="3799012"/>
            <a:ext cx="254682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Helps to calculate carbon footprint by tracking our daily actions</a:t>
            </a:r>
          </a:p>
        </p:txBody>
      </p:sp>
      <p:sp>
        <p:nvSpPr>
          <p:cNvPr id="41" name="Rectangle 40">
            <a:extLst>
              <a:ext uri="{FF2B5EF4-FFF2-40B4-BE49-F238E27FC236}">
                <a16:creationId xmlns:a16="http://schemas.microsoft.com/office/drawing/2014/main" id="{90273249-111B-45A2-F91A-60FA0ADA92CA}"/>
              </a:ext>
            </a:extLst>
          </p:cNvPr>
          <p:cNvSpPr/>
          <p:nvPr/>
        </p:nvSpPr>
        <p:spPr>
          <a:xfrm>
            <a:off x="135156" y="4433447"/>
            <a:ext cx="2546820"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00" b="1" cap="none" spc="0" dirty="0">
                <a:ln/>
                <a:solidFill>
                  <a:schemeClr val="accent3"/>
                </a:solidFill>
                <a:effectLst/>
              </a:rPr>
              <a:t>It is a </a:t>
            </a:r>
            <a:r>
              <a:rPr lang="en-US" sz="1200" b="1" dirty="0">
                <a:ln/>
                <a:solidFill>
                  <a:schemeClr val="accent3"/>
                </a:solidFill>
              </a:rPr>
              <a:t>eco-friendly shopping cart which has the recycled products</a:t>
            </a:r>
            <a:endParaRPr lang="en-US" sz="1200" b="1" cap="none" spc="0" dirty="0">
              <a:ln/>
              <a:solidFill>
                <a:schemeClr val="accent3"/>
              </a:solidFill>
              <a:effectLst/>
            </a:endParaRPr>
          </a:p>
        </p:txBody>
      </p:sp>
    </p:spTree>
    <p:extLst>
      <p:ext uri="{BB962C8B-B14F-4D97-AF65-F5344CB8AC3E}">
        <p14:creationId xmlns:p14="http://schemas.microsoft.com/office/powerpoint/2010/main" val="24806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38" grpId="0"/>
      <p:bldP spid="39" grpId="0"/>
      <p:bldP spid="40" grpId="0"/>
      <p:bldP spid="41"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1294</TotalTime>
  <Words>1110</Words>
  <Application>Microsoft Office PowerPoint</Application>
  <PresentationFormat>On-screen Show (16:9)</PresentationFormat>
  <Paragraphs>83</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Raleway</vt:lpstr>
      <vt:lpstr>Calibri</vt:lpstr>
      <vt:lpstr>Arial</vt:lpstr>
      <vt:lpstr>Wingdings</vt:lpstr>
      <vt:lpstr>Simple Light</vt:lpstr>
      <vt:lpstr>PowerPoint Presentation</vt:lpstr>
      <vt:lpstr>PowerPoint Presentation</vt:lpstr>
      <vt:lpstr>Problem Identified</vt:lpstr>
      <vt:lpstr>Urgency/Importance</vt:lpstr>
      <vt:lpstr>Target User Persona </vt:lpstr>
      <vt:lpstr>Explorations</vt:lpstr>
      <vt:lpstr>Final Solution &amp;  Innovation </vt:lpstr>
      <vt:lpstr>User Experience</vt:lpstr>
      <vt:lpstr>PowerPoint Presentation</vt:lpstr>
      <vt:lpstr>PowerPoint Presentation</vt:lpstr>
      <vt:lpstr>PowerPoint Presentation</vt:lpstr>
      <vt:lpstr>PowerPoint Presentation</vt:lpstr>
      <vt:lpstr>PowerPoint Presentation</vt:lpstr>
      <vt:lpstr>Design Process</vt:lpstr>
      <vt:lpstr>Impact on the Society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MEGHANA</dc:creator>
  <cp:lastModifiedBy>Meghana Kadambala</cp:lastModifiedBy>
  <cp:revision>6</cp:revision>
  <dcterms:modified xsi:type="dcterms:W3CDTF">2022-05-30T12:29:38Z</dcterms:modified>
</cp:coreProperties>
</file>